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57" r:id="rId4"/>
    <p:sldId id="258" r:id="rId5"/>
    <p:sldId id="269" r:id="rId6"/>
    <p:sldId id="259" r:id="rId7"/>
    <p:sldId id="260" r:id="rId8"/>
    <p:sldId id="270" r:id="rId9"/>
    <p:sldId id="272" r:id="rId10"/>
    <p:sldId id="271" r:id="rId11"/>
    <p:sldId id="273" r:id="rId12"/>
    <p:sldId id="274" r:id="rId13"/>
    <p:sldId id="276" r:id="rId14"/>
    <p:sldId id="275" r:id="rId15"/>
    <p:sldId id="277" r:id="rId16"/>
    <p:sldId id="261" r:id="rId17"/>
    <p:sldId id="281" r:id="rId18"/>
    <p:sldId id="280" r:id="rId19"/>
    <p:sldId id="279" r:id="rId20"/>
    <p:sldId id="282" r:id="rId21"/>
    <p:sldId id="278" r:id="rId22"/>
    <p:sldId id="283" r:id="rId23"/>
    <p:sldId id="262" r:id="rId24"/>
    <p:sldId id="263" r:id="rId25"/>
    <p:sldId id="264" r:id="rId26"/>
    <p:sldId id="284" r:id="rId27"/>
    <p:sldId id="265" r:id="rId28"/>
    <p:sldId id="266" r:id="rId29"/>
    <p:sldId id="267" r:id="rId30"/>
    <p:sldId id="268" r:id="rId31"/>
  </p:sldIdLst>
  <p:sldSz cx="12192000" cy="6858000"/>
  <p:notesSz cx="6858000" cy="9144000"/>
  <p:embeddedFontLs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cvzxlI38+ywnFkJfOry14P5Pt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54" y="-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58" name="Google Shape;15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5" name="Google Shape;16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D219D5D7-5EDD-7D11-C331-2184D6507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:notes">
            <a:extLst>
              <a:ext uri="{FF2B5EF4-FFF2-40B4-BE49-F238E27FC236}">
                <a16:creationId xmlns:a16="http://schemas.microsoft.com/office/drawing/2014/main" id="{65A72B51-A5B8-CD31-69B4-6465EFF3BE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3:notes">
            <a:extLst>
              <a:ext uri="{FF2B5EF4-FFF2-40B4-BE49-F238E27FC236}">
                <a16:creationId xmlns:a16="http://schemas.microsoft.com/office/drawing/2014/main" id="{514D3681-F2D7-EB9B-19A1-7C1AD140AB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958489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82C4A9BA-484E-F1A7-41EF-35B5E1449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18F49744-CAE3-9A7D-B98A-77E478542E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6CE27705-E0BC-B015-3DF8-0105FA2424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80608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D7B70C14-8356-BF0C-6E25-C1A4D14644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2F7185C5-9DCE-0610-0E8B-D5E0B1DFC2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40B52FD4-55AD-C809-DA3E-8A721DEB2B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97292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B68107BD-8019-2CF2-3112-0F68C6C85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0C4B7718-1522-DFA5-E0E9-E9839DECAA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54A361E6-6803-99E9-C62A-8F90B1ABDE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591410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3487071A-7E61-47E2-898C-A56E9520C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3A4C13DA-4F84-40E5-8247-0A351FC6DE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A66C4892-BA17-D671-4162-9924ADCB15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313166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D910E9CE-C2F6-BEFB-28DB-62A00FB87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46EDC578-52B2-7446-7740-4529ED5B35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78B3A0B7-DEE1-70C9-B741-A26F6B1DA3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4527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A5791F50-DBB6-8052-56A8-A7D2D9043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92ACC429-EB36-5C6A-A34C-D56866EB1B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64612D9C-A7DD-47F2-55DA-5D43B431E8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17655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14E855B7-F194-3213-011B-6A7E7CA71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58667079-8B46-32CF-067A-2C9C47A2C8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0EBAD3F7-2F75-CB70-0F2D-64DBFCF62C9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5687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>
          <a:extLst>
            <a:ext uri="{FF2B5EF4-FFF2-40B4-BE49-F238E27FC236}">
              <a16:creationId xmlns:a16="http://schemas.microsoft.com/office/drawing/2014/main" id="{38BEFFE2-1C62-3718-EBFB-2C285D134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:notes">
            <a:extLst>
              <a:ext uri="{FF2B5EF4-FFF2-40B4-BE49-F238E27FC236}">
                <a16:creationId xmlns:a16="http://schemas.microsoft.com/office/drawing/2014/main" id="{DB5BE99C-AE01-2B10-C91B-346D8FC2D3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7" name="Google Shape;177;p5:notes">
            <a:extLst>
              <a:ext uri="{FF2B5EF4-FFF2-40B4-BE49-F238E27FC236}">
                <a16:creationId xmlns:a16="http://schemas.microsoft.com/office/drawing/2014/main" id="{15756202-122D-011A-1E34-E901E00099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209900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42674BE6-FBB3-9F56-90BF-8FF23CCFC4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EA210722-D75D-742D-DCBD-A4BD6CE67BE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8419CAAA-8D7E-7BA2-DB90-01F08DCA5B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347033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6A22EEF6-34E9-CC26-C03B-AAC6C882D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8DEA398B-0AF0-54DE-A909-19FED9F1A7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46184FCE-29A3-AE07-BEDE-0878137007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860744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AFE8EF34-121D-BFD9-7603-EDCB9CE59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A6C83F2F-BAEA-9B2C-193E-CD49001035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6ED30706-C798-57DC-811B-7538F19E30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031864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FCC4C499-9E2F-0EF7-43FE-DD549BC810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81D0B1D2-2CB8-914F-CC6B-41475BCD9E1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C2C04C7E-CC32-9E4B-A7A1-51EC07872E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06994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>
          <a:extLst>
            <a:ext uri="{FF2B5EF4-FFF2-40B4-BE49-F238E27FC236}">
              <a16:creationId xmlns:a16="http://schemas.microsoft.com/office/drawing/2014/main" id="{68F3C130-D9D2-B6EB-EEB9-20757EB88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>
            <a:extLst>
              <a:ext uri="{FF2B5EF4-FFF2-40B4-BE49-F238E27FC236}">
                <a16:creationId xmlns:a16="http://schemas.microsoft.com/office/drawing/2014/main" id="{F54CA9ED-6DEA-6F93-20D4-565875847C1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1" name="Google Shape;181;p6:notes">
            <a:extLst>
              <a:ext uri="{FF2B5EF4-FFF2-40B4-BE49-F238E27FC236}">
                <a16:creationId xmlns:a16="http://schemas.microsoft.com/office/drawing/2014/main" id="{5B00CA09-A121-B0F5-B227-0BCB6C6648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7974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>
          <a:extLst>
            <a:ext uri="{FF2B5EF4-FFF2-40B4-BE49-F238E27FC236}">
              <a16:creationId xmlns:a16="http://schemas.microsoft.com/office/drawing/2014/main" id="{36493D7F-253B-FE16-87F5-E052941AAE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>
            <a:extLst>
              <a:ext uri="{FF2B5EF4-FFF2-40B4-BE49-F238E27FC236}">
                <a16:creationId xmlns:a16="http://schemas.microsoft.com/office/drawing/2014/main" id="{520C60D3-DCC6-6132-1295-4A26275F9A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5" name="Google Shape;185;p7:notes">
            <a:extLst>
              <a:ext uri="{FF2B5EF4-FFF2-40B4-BE49-F238E27FC236}">
                <a16:creationId xmlns:a16="http://schemas.microsoft.com/office/drawing/2014/main" id="{843AEB34-6BC2-DB27-1B14-AA32C13985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613941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>
          <a:extLst>
            <a:ext uri="{FF2B5EF4-FFF2-40B4-BE49-F238E27FC236}">
              <a16:creationId xmlns:a16="http://schemas.microsoft.com/office/drawing/2014/main" id="{DBAFAF5B-C6CD-01D8-66B0-E26D8B35A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>
            <a:extLst>
              <a:ext uri="{FF2B5EF4-FFF2-40B4-BE49-F238E27FC236}">
                <a16:creationId xmlns:a16="http://schemas.microsoft.com/office/drawing/2014/main" id="{62262E9C-142B-B07F-20CC-A5B6995762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3" name="Google Shape;193;p9:notes">
            <a:extLst>
              <a:ext uri="{FF2B5EF4-FFF2-40B4-BE49-F238E27FC236}">
                <a16:creationId xmlns:a16="http://schemas.microsoft.com/office/drawing/2014/main" id="{532BD8AE-3952-4E4C-F4D1-960C4E2C04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62695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2366aaf85d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7" name="Google Shape;197;g32366aaf85d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2366aaf85d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01" name="Google Shape;201;g32366aaf85d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2366aaf85d_0_2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2366aaf85d_0_2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>
                <a:latin typeface="UTM Avo" panose="02040603050506020204" pitchFamily="18" charset="0"/>
                <a:sym typeface="Arial"/>
              </a:rPr>
              <a:t>https://www.youtube.com/@hoc1biet10</a:t>
            </a:r>
            <a:endParaRPr dirty="0"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13" name="Google Shape;213;g32366aaf85d_0_2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  <a:sym typeface="Arial"/>
              </a:rPr>
              <a:t>28</a:t>
            </a:fld>
            <a:endParaRPr dirty="0">
              <a:latin typeface="UTM Avo" panose="02040603050506020204" pitchFamily="18" charset="0"/>
              <a:sym typeface="Arial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218" name="Google Shape;2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9" name="Google Shape;19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3" name="Google Shape;23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29" name="Google Shape;2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2366aaf85d_0_2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9" name="Google Shape;89;g32366aaf85d_0_2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90" name="Google Shape;90;g32366aaf85d_0_2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1" name="Google Shape;91;g32366aaf85d_0_2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2" name="Google Shape;92;g32366aaf85d_0_2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2366aaf85d_0_2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5" name="Google Shape;95;g32366aaf85d_0_2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96" name="Google Shape;96;g32366aaf85d_0_2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2366aaf85d_0_28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9" name="Google Shape;99;g32366aaf85d_0_28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00" name="Google Shape;100;g32366aaf85d_0_2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1" name="Google Shape;101;g32366aaf85d_0_2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2" name="Google Shape;102;g32366aaf85d_0_2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2366aaf85d_0_28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05" name="Google Shape;105;g32366aaf85d_0_28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06" name="Google Shape;106;g32366aaf85d_0_2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7" name="Google Shape;107;g32366aaf85d_0_2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08" name="Google Shape;108;g32366aaf85d_0_2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2366aaf85d_0_29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1" name="Google Shape;111;g32366aaf85d_0_29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2" name="Google Shape;112;g32366aaf85d_0_29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13" name="Google Shape;113;g32366aaf85d_0_29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4" name="Google Shape;114;g32366aaf85d_0_29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15" name="Google Shape;115;g32366aaf85d_0_2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2366aaf85d_0_30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g32366aaf85d_0_30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19" name="Google Shape;119;g32366aaf85d_0_30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0" name="Google Shape;120;g32366aaf85d_0_30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21" name="Google Shape;121;g32366aaf85d_0_30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22" name="Google Shape;122;g32366aaf85d_0_3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3" name="Google Shape;123;g32366aaf85d_0_3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4" name="Google Shape;124;g32366aaf85d_0_3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2366aaf85d_0_3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7" name="Google Shape;127;g32366aaf85d_0_3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8" name="Google Shape;128;g32366aaf85d_0_3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29" name="Google Shape;129;g32366aaf85d_0_3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2366aaf85d_0_3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2" name="Google Shape;132;g32366aaf85d_0_31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33" name="Google Shape;133;g32366aaf85d_0_31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34" name="Google Shape;134;g32366aaf85d_0_3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5" name="Google Shape;135;g32366aaf85d_0_3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36" name="Google Shape;136;g32366aaf85d_0_3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2366aaf85d_0_3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9" name="Google Shape;139;g32366aaf85d_0_3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g32366aaf85d_0_3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141" name="Google Shape;141;g32366aaf85d_0_3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2" name="Google Shape;142;g32366aaf85d_0_3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3" name="Google Shape;143;g32366aaf85d_0_3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2366aaf85d_0_3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6" name="Google Shape;146;g32366aaf85d_0_32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47" name="Google Shape;147;g32366aaf85d_0_3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8" name="Google Shape;148;g32366aaf85d_0_3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49" name="Google Shape;149;g32366aaf85d_0_3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2366aaf85d_0_33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2" name="Google Shape;152;g32366aaf85d_0_33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3" name="Google Shape;153;g32366aaf85d_0_3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4" name="Google Shape;154;g32366aaf85d_0_3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55" name="Google Shape;155;g32366aaf85d_0_3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2366aaf85d_0_264"/>
          <p:cNvSpPr txBox="1"/>
          <p:nvPr/>
        </p:nvSpPr>
        <p:spPr>
          <a:xfrm>
            <a:off x="0" y="-1604665"/>
            <a:ext cx="12192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sz="1400" b="0" i="0" u="none" strike="noStrike" cap="none" dirty="0">
              <a:solidFill>
                <a:srgbClr val="00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2366aaf85d_0_26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3" name="Google Shape;83;g32366aaf85d_0_26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4" name="Google Shape;84;g32366aaf85d_0_2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5" name="Google Shape;85;g32366aaf85d_0_2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86" name="Google Shape;86;g32366aaf85d_0_2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1/1/7/4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-2sClX4LpQM" TargetMode="Externa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1/1/7/44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svg"/><Relationship Id="rId3" Type="http://schemas.openxmlformats.org/officeDocument/2006/relationships/image" Target="../media/image27.png"/><Relationship Id="rId7" Type="http://schemas.openxmlformats.org/officeDocument/2006/relationships/image" Target="../media/image34.svg"/><Relationship Id="rId12" Type="http://schemas.openxmlformats.org/officeDocument/2006/relationships/image" Target="../media/image3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0" Type="http://schemas.openxmlformats.org/officeDocument/2006/relationships/image" Target="../media/image37.png"/><Relationship Id="rId4" Type="http://schemas.openxmlformats.org/officeDocument/2006/relationships/image" Target="../media/image31.png"/><Relationship Id="rId9" Type="http://schemas.openxmlformats.org/officeDocument/2006/relationships/image" Target="../media/image36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hyperlink" Target="https://youtu.be/NnVyZjRWif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svg"/><Relationship Id="rId3" Type="http://schemas.openxmlformats.org/officeDocument/2006/relationships/image" Target="../media/image44.png"/><Relationship Id="rId7" Type="http://schemas.openxmlformats.org/officeDocument/2006/relationships/image" Target="../media/image49.sv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11" Type="http://schemas.openxmlformats.org/officeDocument/2006/relationships/image" Target="../media/image53.svg"/><Relationship Id="rId5" Type="http://schemas.openxmlformats.org/officeDocument/2006/relationships/image" Target="../media/image47.sv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mi-thuat-1/1/7/48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9C3B4C2-7F96-34F1-26B0-E0C42DEE38A1}"/>
              </a:ext>
            </a:extLst>
          </p:cNvPr>
          <p:cNvSpPr txBox="1">
            <a:spLocks/>
          </p:cNvSpPr>
          <p:nvPr/>
        </p:nvSpPr>
        <p:spPr>
          <a:xfrm>
            <a:off x="-174513" y="1383217"/>
            <a:ext cx="12541026" cy="20457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 charset="0"/>
              </a:rPr>
              <a:t>Chủ đề 5: </a:t>
            </a: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Sáng tạo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002060"/>
                </a:solidFill>
                <a:latin typeface="UTM Avo" panose="02040603050506020204" pitchFamily="18"/>
              </a:rPr>
              <a:t>với các hình cơ bản, lá cây</a:t>
            </a:r>
            <a:endParaRPr lang="en-US" sz="54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FC02BBD-27E3-BB10-42F1-AD687FCCBB7C}"/>
              </a:ext>
            </a:extLst>
          </p:cNvPr>
          <p:cNvSpPr txBox="1">
            <a:spLocks/>
          </p:cNvSpPr>
          <p:nvPr/>
        </p:nvSpPr>
        <p:spPr>
          <a:xfrm>
            <a:off x="580535" y="3744725"/>
            <a:ext cx="11030930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  <a:spcAft>
                <a:spcPts val="1200"/>
              </a:spcAft>
            </a:pPr>
            <a:r>
              <a:rPr lang="vi-VN" sz="5800" b="1" dirty="0">
                <a:solidFill>
                  <a:srgbClr val="FF0000"/>
                </a:solidFill>
                <a:latin typeface="UTM Avo" panose="02040603050506020204" pitchFamily="18" charset="0"/>
              </a:rPr>
              <a:t>Bài 10.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Ngôi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nhà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thân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quen</a:t>
            </a:r>
            <a:endParaRPr lang="en-US" sz="58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5" name="Google Shape;237;p1">
            <a:extLst>
              <a:ext uri="{FF2B5EF4-FFF2-40B4-BE49-F238E27FC236}">
                <a16:creationId xmlns:a16="http://schemas.microsoft.com/office/drawing/2014/main" id="{DEE07946-5E8C-FBE2-F75D-47395E3FEA40}"/>
              </a:ext>
            </a:extLst>
          </p:cNvPr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Mĩ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3600" b="0" i="0" u="none" strike="noStrike" cap="none" dirty="0" err="1">
                <a:solidFill>
                  <a:schemeClr val="lt1"/>
                </a:solidFill>
                <a:latin typeface="UTM Avo" panose="02040603050506020204" pitchFamily="18"/>
                <a:sym typeface="Arial"/>
              </a:rPr>
              <a:t>thuật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/>
              </a:rPr>
              <a:t> 1</a:t>
            </a:r>
            <a:endParaRPr sz="3600" b="0" i="0" u="none" strike="noStrike" cap="none" dirty="0">
              <a:solidFill>
                <a:schemeClr val="lt1"/>
              </a:solidFill>
              <a:latin typeface="UTM Avo" panose="02040603050506020204" pitchFamily="18"/>
              <a:sym typeface="Arial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F58652EC-4077-E173-EBB2-A9B443E7A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9970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78;p3">
            <a:extLst>
              <a:ext uri="{FF2B5EF4-FFF2-40B4-BE49-F238E27FC236}">
                <a16:creationId xmlns:a16="http://schemas.microsoft.com/office/drawing/2014/main" id="{EDA5499B-13BF-02EB-4DBF-DD7EA0166D90}"/>
              </a:ext>
            </a:extLst>
          </p:cNvPr>
          <p:cNvGrpSpPr/>
          <p:nvPr/>
        </p:nvGrpSpPr>
        <p:grpSpPr>
          <a:xfrm>
            <a:off x="0" y="1694922"/>
            <a:ext cx="10188932" cy="855427"/>
            <a:chOff x="-2" y="2032031"/>
            <a:chExt cx="15283399" cy="1283141"/>
          </a:xfrm>
        </p:grpSpPr>
        <p:sp>
          <p:nvSpPr>
            <p:cNvPr id="3" name="Google Shape;179;p3">
              <a:extLst>
                <a:ext uri="{FF2B5EF4-FFF2-40B4-BE49-F238E27FC236}">
                  <a16:creationId xmlns:a16="http://schemas.microsoft.com/office/drawing/2014/main" id="{294AD695-05A3-D623-2BBB-21D01B1F6D5A}"/>
                </a:ext>
              </a:extLst>
            </p:cNvPr>
            <p:cNvSpPr/>
            <p:nvPr/>
          </p:nvSpPr>
          <p:spPr>
            <a:xfrm>
              <a:off x="-2" y="2157556"/>
              <a:ext cx="14630400" cy="1032090"/>
            </a:xfrm>
            <a:prstGeom prst="rect">
              <a:avLst/>
            </a:prstGeom>
            <a:solidFill>
              <a:srgbClr val="EAF1DD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Các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em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cùng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nghe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bài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hát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sau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và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trả</a:t>
              </a:r>
              <a:r>
                <a:rPr lang="en-US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lờ</a:t>
              </a:r>
              <a:r>
                <a:rPr lang="en-US" sz="2400" b="1" dirty="0" err="1">
                  <a:latin typeface="UTM Avo" panose="02040603050506020204" pitchFamily="18" charset="0"/>
                </a:rPr>
                <a:t>i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câu</a:t>
              </a:r>
              <a:r>
                <a:rPr lang="en-US" sz="2400" b="1" dirty="0"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latin typeface="UTM Avo" panose="02040603050506020204" pitchFamily="18" charset="0"/>
                </a:rPr>
                <a:t>hỏi</a:t>
              </a:r>
              <a:endParaRPr dirty="0">
                <a:latin typeface="UTM Avo" panose="02040603050506020204" pitchFamily="18" charset="0"/>
              </a:endParaRPr>
            </a:p>
          </p:txBody>
        </p:sp>
        <p:pic>
          <p:nvPicPr>
            <p:cNvPr id="4" name="Google Shape;180;p3">
              <a:extLst>
                <a:ext uri="{FF2B5EF4-FFF2-40B4-BE49-F238E27FC236}">
                  <a16:creationId xmlns:a16="http://schemas.microsoft.com/office/drawing/2014/main" id="{2C4A1DCE-4249-0C4B-5101-DA46E6152E30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977402" y="2032031"/>
              <a:ext cx="1305995" cy="128314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25E8FECA-A949-5ED3-B412-D45A12D049F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85967" y="2977264"/>
            <a:ext cx="5769957" cy="3244289"/>
          </a:xfrm>
          <a:prstGeom prst="rect">
            <a:avLst/>
          </a:prstGeom>
        </p:spPr>
      </p:pic>
      <p:sp>
        <p:nvSpPr>
          <p:cNvPr id="6" name="Speech Bubble: Rectangle with Corners Rounded 13">
            <a:extLst>
              <a:ext uri="{FF2B5EF4-FFF2-40B4-BE49-F238E27FC236}">
                <a16:creationId xmlns:a16="http://schemas.microsoft.com/office/drawing/2014/main" id="{562F1F1D-868F-F47A-958D-8CDD1DC7AFB0}"/>
              </a:ext>
            </a:extLst>
          </p:cNvPr>
          <p:cNvSpPr/>
          <p:nvPr/>
        </p:nvSpPr>
        <p:spPr>
          <a:xfrm>
            <a:off x="7007949" y="3476908"/>
            <a:ext cx="4620639" cy="1828856"/>
          </a:xfrm>
          <a:prstGeom prst="wedgeRoundRectCallout">
            <a:avLst>
              <a:gd name="adj1" fmla="val -54346"/>
              <a:gd name="adj2" fmla="val 34231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xuất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BF498E90-DFCD-BD8D-7BB8-DB49C4FB0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3812455-746E-8411-6001-DC4CBA6DABB2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5998D467-E6D9-400B-0AEA-A39FFB00D32B}"/>
              </a:ext>
            </a:extLst>
          </p:cNvPr>
          <p:cNvSpPr txBox="1"/>
          <p:nvPr/>
        </p:nvSpPr>
        <p:spPr>
          <a:xfrm>
            <a:off x="311624" y="2782892"/>
            <a:ext cx="6155837" cy="2691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vuông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tròn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tam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sử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dụng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 Trong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học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này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chúng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hiểu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đó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CF3562A1-3570-287C-8B84-7CFE0D6DDB21}"/>
              </a:ext>
            </a:extLst>
          </p:cNvPr>
          <p:cNvSpPr/>
          <p:nvPr/>
        </p:nvSpPr>
        <p:spPr>
          <a:xfrm>
            <a:off x="6609136" y="1399290"/>
            <a:ext cx="5821816" cy="5458710"/>
          </a:xfrm>
          <a:custGeom>
            <a:avLst/>
            <a:gdLst/>
            <a:ahLst/>
            <a:cxnLst/>
            <a:rect l="l" t="t" r="r" b="b"/>
            <a:pathLst>
              <a:path w="10824594" h="10229241">
                <a:moveTo>
                  <a:pt x="0" y="0"/>
                </a:moveTo>
                <a:lnTo>
                  <a:pt x="10824594" y="0"/>
                </a:lnTo>
                <a:lnTo>
                  <a:pt x="10824594" y="10229241"/>
                </a:lnTo>
                <a:lnTo>
                  <a:pt x="0" y="102292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47044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EC5546DB-36AD-96AD-1280-01A27C21E8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9970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26815A2F-13B6-3813-20B7-0BA1ED11A7C8}"/>
              </a:ext>
            </a:extLst>
          </p:cNvPr>
          <p:cNvSpPr txBox="1"/>
          <p:nvPr/>
        </p:nvSpPr>
        <p:spPr>
          <a:xfrm>
            <a:off x="685800" y="1656772"/>
            <a:ext cx="10820400" cy="58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SGK - tr44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trả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hỏi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8B02C6-DB41-1781-64CF-EDCCBB31AE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72190" y="2695666"/>
            <a:ext cx="8047619" cy="1466667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74766E0-3267-A459-F501-0F39F388BB35}"/>
              </a:ext>
            </a:extLst>
          </p:cNvPr>
          <p:cNvGrpSpPr/>
          <p:nvPr/>
        </p:nvGrpSpPr>
        <p:grpSpPr>
          <a:xfrm>
            <a:off x="490895" y="4033834"/>
            <a:ext cx="11210208" cy="2665340"/>
            <a:chOff x="2069870" y="4952144"/>
            <a:chExt cx="16815310" cy="547757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5A89AF8-1B5D-B64C-2D1E-3B35D46C69BF}"/>
                </a:ext>
              </a:extLst>
            </p:cNvPr>
            <p:cNvGrpSpPr/>
            <p:nvPr/>
          </p:nvGrpSpPr>
          <p:grpSpPr>
            <a:xfrm>
              <a:off x="2069870" y="5556455"/>
              <a:ext cx="16815310" cy="4873259"/>
              <a:chOff x="2422513" y="5338046"/>
              <a:chExt cx="16014314" cy="4743108"/>
            </a:xfrm>
          </p:grpSpPr>
          <p:grpSp>
            <p:nvGrpSpPr>
              <p:cNvPr id="9" name="Group 3">
                <a:extLst>
                  <a:ext uri="{FF2B5EF4-FFF2-40B4-BE49-F238E27FC236}">
                    <a16:creationId xmlns:a16="http://schemas.microsoft.com/office/drawing/2014/main" id="{445FDBD8-AE7B-F139-F5BA-F121F98CF4E9}"/>
                  </a:ext>
                </a:extLst>
              </p:cNvPr>
              <p:cNvGrpSpPr/>
              <p:nvPr/>
            </p:nvGrpSpPr>
            <p:grpSpPr>
              <a:xfrm>
                <a:off x="2422513" y="5483089"/>
                <a:ext cx="15882177" cy="4598065"/>
                <a:chOff x="1888840" y="3"/>
                <a:chExt cx="21522899" cy="6231115"/>
              </a:xfrm>
            </p:grpSpPr>
            <p:sp>
              <p:nvSpPr>
                <p:cNvPr id="12" name="Freeform 4">
                  <a:extLst>
                    <a:ext uri="{FF2B5EF4-FFF2-40B4-BE49-F238E27FC236}">
                      <a16:creationId xmlns:a16="http://schemas.microsoft.com/office/drawing/2014/main" id="{77F9C0D7-42DA-1DED-5C22-956E87118E51}"/>
                    </a:ext>
                  </a:extLst>
                </p:cNvPr>
                <p:cNvSpPr/>
                <p:nvPr/>
              </p:nvSpPr>
              <p:spPr>
                <a:xfrm>
                  <a:off x="1888840" y="3"/>
                  <a:ext cx="21522899" cy="623111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1601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10440"/>
                        <a:pt x="10800735" y="4353435"/>
                      </a:cubicBezTo>
                      <a:cubicBezTo>
                        <a:pt x="10800735" y="4567594"/>
                        <a:pt x="10809883" y="4866773"/>
                        <a:pt x="10809883" y="4866773"/>
                      </a:cubicBezTo>
                      <a:cubicBezTo>
                        <a:pt x="10809883" y="4995442"/>
                        <a:pt x="10805713" y="5116019"/>
                        <a:pt x="10552875" y="5107885"/>
                      </a:cubicBezTo>
                      <a:cubicBezTo>
                        <a:pt x="10552875" y="5107885"/>
                        <a:pt x="10176403" y="5087586"/>
                        <a:pt x="9081481" y="5095185"/>
                      </a:cubicBezTo>
                      <a:cubicBezTo>
                        <a:pt x="2545013" y="5103319"/>
                        <a:pt x="304023" y="5116019"/>
                        <a:pt x="304023" y="5116019"/>
                      </a:cubicBezTo>
                      <a:cubicBezTo>
                        <a:pt x="132548" y="5116019"/>
                        <a:pt x="4213" y="5014950"/>
                        <a:pt x="8532" y="4812403"/>
                      </a:cubicBezTo>
                      <a:cubicBezTo>
                        <a:pt x="8532" y="4812403"/>
                        <a:pt x="9630" y="4313862"/>
                        <a:pt x="4815" y="1388604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0" name="Group 7">
                <a:extLst>
                  <a:ext uri="{FF2B5EF4-FFF2-40B4-BE49-F238E27FC236}">
                    <a16:creationId xmlns:a16="http://schemas.microsoft.com/office/drawing/2014/main" id="{D9253B84-AACA-EA22-50A7-837DFB580225}"/>
                  </a:ext>
                </a:extLst>
              </p:cNvPr>
              <p:cNvGrpSpPr/>
              <p:nvPr/>
            </p:nvGrpSpPr>
            <p:grpSpPr>
              <a:xfrm>
                <a:off x="2570771" y="5338046"/>
                <a:ext cx="15866056" cy="4577623"/>
                <a:chOff x="1891545" y="3"/>
                <a:chExt cx="21553684" cy="6218598"/>
              </a:xfrm>
            </p:grpSpPr>
            <p:sp>
              <p:nvSpPr>
                <p:cNvPr id="11" name="Freeform 8">
                  <a:extLst>
                    <a:ext uri="{FF2B5EF4-FFF2-40B4-BE49-F238E27FC236}">
                      <a16:creationId xmlns:a16="http://schemas.microsoft.com/office/drawing/2014/main" id="{3DA5FD1F-BDA8-0777-75DA-96DBC90C39C2}"/>
                    </a:ext>
                  </a:extLst>
                </p:cNvPr>
                <p:cNvSpPr/>
                <p:nvPr/>
              </p:nvSpPr>
              <p:spPr>
                <a:xfrm>
                  <a:off x="1891545" y="3"/>
                  <a:ext cx="21553684" cy="621859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AC6845A-1F73-5646-BAFE-2D4FE2C29B6B}"/>
                </a:ext>
              </a:extLst>
            </p:cNvPr>
            <p:cNvSpPr txBox="1"/>
            <p:nvPr/>
          </p:nvSpPr>
          <p:spPr>
            <a:xfrm>
              <a:off x="2763279" y="6186049"/>
              <a:ext cx="15584164" cy="34440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Em đã làm quen, đã biết những hình này chưa?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Em đã nhìn thấy những hình này ở đâu?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+ Ở mỗi hình này thể hiện các nét thẳng, nét cong như thế nào?</a:t>
              </a:r>
              <a:endParaRPr lang="en-US" sz="2400" dirty="0"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13ECCF9D-9727-419A-3003-02EA3C609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8168951" y="4952144"/>
              <a:ext cx="646855" cy="1059595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7BFD6592-B14F-EA29-0698-97CD6BBB5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78D4301-3801-14F6-C099-00A5B1E08A6B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F9A86C2D-F702-EAE4-4477-FC1A57263B14}"/>
              </a:ext>
            </a:extLst>
          </p:cNvPr>
          <p:cNvSpPr/>
          <p:nvPr/>
        </p:nvSpPr>
        <p:spPr>
          <a:xfrm>
            <a:off x="3234836" y="2451048"/>
            <a:ext cx="5722328" cy="3011375"/>
          </a:xfrm>
          <a:custGeom>
            <a:avLst/>
            <a:gdLst/>
            <a:ahLst/>
            <a:cxnLst/>
            <a:rect l="l" t="t" r="r" b="b"/>
            <a:pathLst>
              <a:path w="8583492" h="4517063">
                <a:moveTo>
                  <a:pt x="0" y="0"/>
                </a:moveTo>
                <a:lnTo>
                  <a:pt x="8583492" y="0"/>
                </a:lnTo>
                <a:lnTo>
                  <a:pt x="8583492" y="4517063"/>
                </a:lnTo>
                <a:lnTo>
                  <a:pt x="0" y="451706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vi-VN" sz="240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1C7E6610-CF3E-1BBA-CA2D-30E23EEB75F8}"/>
              </a:ext>
            </a:extLst>
          </p:cNvPr>
          <p:cNvSpPr txBox="1"/>
          <p:nvPr/>
        </p:nvSpPr>
        <p:spPr>
          <a:xfrm>
            <a:off x="870704" y="5608734"/>
            <a:ext cx="10832828" cy="102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7881" lvl="1"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chi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tiết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dạng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vuông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tròn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tam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giác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b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nhật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trực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A3BF5009-688A-0BE0-2D8B-9B5AB87F2ABF}"/>
              </a:ext>
            </a:extLst>
          </p:cNvPr>
          <p:cNvSpPr txBox="1"/>
          <p:nvPr/>
        </p:nvSpPr>
        <p:spPr>
          <a:xfrm>
            <a:off x="685800" y="1754744"/>
            <a:ext cx="10820400" cy="587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SGK - tr45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hiện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nhiệm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vụ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5550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50B96AFB-C0A5-1A2E-B3D8-55D30A745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4E245A-9FC5-DA45-932C-18DDA99CA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2536" y="1929889"/>
            <a:ext cx="3336588" cy="47308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36A4C8A-1C28-41D7-8C44-8E5DF30488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4885" y="1846542"/>
            <a:ext cx="5255602" cy="4814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8410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695D259E-4E76-5E71-F293-E350436D2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DB73F-485F-4EF3-A0DB-A744E1872A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8936" y="1653703"/>
            <a:ext cx="8154128" cy="5080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0198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1415FE02-DBE7-D838-66F2-F6484B85F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7497323C-6E37-708D-882A-C69DE47D0869}"/>
              </a:ext>
            </a:extLst>
          </p:cNvPr>
          <p:cNvSpPr txBox="1"/>
          <p:nvPr/>
        </p:nvSpPr>
        <p:spPr>
          <a:xfrm>
            <a:off x="0" y="1678436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026" name="Picture 2" descr="Triển lãm Nguồn Sống của Hoàng Thị Bích Thảo hướng về mặt trời">
            <a:extLst>
              <a:ext uri="{FF2B5EF4-FFF2-40B4-BE49-F238E27FC236}">
                <a16:creationId xmlns:a16="http://schemas.microsoft.com/office/drawing/2014/main" id="{4CE92FD8-2077-E4C1-8497-999F03D6B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85" y="2592424"/>
            <a:ext cx="2699657" cy="4049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hững ngọn núi đẹp nhất thế giới, chỉ nhìn thôi cũng thấy mê mẩn - Báo  Quảng Ninh điện tử">
            <a:extLst>
              <a:ext uri="{FF2B5EF4-FFF2-40B4-BE49-F238E27FC236}">
                <a16:creationId xmlns:a16="http://schemas.microsoft.com/office/drawing/2014/main" id="{F6F866E0-10B8-D310-3547-6CB998150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2" y="2592424"/>
            <a:ext cx="7761513" cy="404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9194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498ECA89-0CA9-98ED-1580-FDDE2F6381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E2554F0E-8C20-6722-F4C2-F451ACE00D69}"/>
              </a:ext>
            </a:extLst>
          </p:cNvPr>
          <p:cNvSpPr txBox="1"/>
          <p:nvPr/>
        </p:nvSpPr>
        <p:spPr>
          <a:xfrm>
            <a:off x="0" y="1678436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074" name="Picture 2" descr="Hình ảnh Một Bông Hoa PNG, Vector, PSD, và biểu tượng để tải về miễn phí |  pngtree">
            <a:extLst>
              <a:ext uri="{FF2B5EF4-FFF2-40B4-BE49-F238E27FC236}">
                <a16:creationId xmlns:a16="http://schemas.microsoft.com/office/drawing/2014/main" id="{8D3EABE0-B8F1-4CC2-F1B0-50EE7BE25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03" y="2902667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ĐỒNG HỒ ANALOG TREO - L MJ-ACLN2 | MUJI">
            <a:extLst>
              <a:ext uri="{FF2B5EF4-FFF2-40B4-BE49-F238E27FC236}">
                <a16:creationId xmlns:a16="http://schemas.microsoft.com/office/drawing/2014/main" id="{F25BF2B2-2D02-C0DC-331E-18113C207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2003" y="2902667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ình ảnh Cuốn Sách PNG Miễn Phí Tải Về - Lovepik">
            <a:extLst>
              <a:ext uri="{FF2B5EF4-FFF2-40B4-BE49-F238E27FC236}">
                <a16:creationId xmlns:a16="http://schemas.microsoft.com/office/drawing/2014/main" id="{3C06B382-E1D9-E513-59B3-58573C1E4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325" b="92821" l="8683" r="96507">
                        <a14:foregroundMark x1="54890" y1="8376" x2="55589" y2="12137"/>
                        <a14:foregroundMark x1="8882" y1="46154" x2="9381" y2="49060"/>
                        <a14:foregroundMark x1="29441" y1="88718" x2="29741" y2="92991"/>
                        <a14:foregroundMark x1="89122" y1="61368" x2="91816" y2="64957"/>
                        <a14:foregroundMark x1="95309" y1="66325" x2="96507" y2="67521"/>
                        <a14:foregroundMark x1="55289" y1="7863" x2="54691" y2="63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776" y="2979452"/>
            <a:ext cx="5610224" cy="3275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89234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C68CC17E-4C46-FAA0-1798-D7866F6E46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AB498E44-2F83-1204-5DF6-08DCF01A99AE}"/>
              </a:ext>
            </a:extLst>
          </p:cNvPr>
          <p:cNvSpPr txBox="1"/>
          <p:nvPr/>
        </p:nvSpPr>
        <p:spPr>
          <a:xfrm>
            <a:off x="0" y="1678436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098" name="Picture 2" descr="Mô tả bức tranh của Kazimir Malevich &quot;Lumberjack&quot; - Những bức tranh - 2025">
            <a:extLst>
              <a:ext uri="{FF2B5EF4-FFF2-40B4-BE49-F238E27FC236}">
                <a16:creationId xmlns:a16="http://schemas.microsoft.com/office/drawing/2014/main" id="{988C68F1-4B9F-E1EB-2473-DE395FCC6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14" y="2649571"/>
            <a:ext cx="3018798" cy="3935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iDesign | Kazimir Malevich (Phần 2)">
            <a:extLst>
              <a:ext uri="{FF2B5EF4-FFF2-40B4-BE49-F238E27FC236}">
                <a16:creationId xmlns:a16="http://schemas.microsoft.com/office/drawing/2014/main" id="{1377848C-C0DC-1760-E91F-B74424AB4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540" y="2649570"/>
            <a:ext cx="3953405" cy="39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Tổng hợp bài vẽ khối cơ bản tốt của Zest Art">
            <a:extLst>
              <a:ext uri="{FF2B5EF4-FFF2-40B4-BE49-F238E27FC236}">
                <a16:creationId xmlns:a16="http://schemas.microsoft.com/office/drawing/2014/main" id="{83CE52E8-CF81-53BB-D26F-C677C619ED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6068" r="41131" b="3914"/>
          <a:stretch/>
        </p:blipFill>
        <p:spPr bwMode="auto">
          <a:xfrm>
            <a:off x="8176274" y="2636648"/>
            <a:ext cx="3636312" cy="3935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23273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6B98E2E3-1D95-39FC-8A67-80BBC6495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4C737DBF-D1C1-5F06-2595-E3AF430D768B}"/>
              </a:ext>
            </a:extLst>
          </p:cNvPr>
          <p:cNvSpPr txBox="1"/>
          <p:nvPr/>
        </p:nvSpPr>
        <p:spPr>
          <a:xfrm>
            <a:off x="0" y="1678436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về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ở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tác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Mĩ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thuật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3" name="Picture 6" descr="Kim tự tháp Ai Cập cất giấu những gì? Lăng mộ các Pharaoh giàu cỡ nào? |  Báo Dân trí">
            <a:extLst>
              <a:ext uri="{FF2B5EF4-FFF2-40B4-BE49-F238E27FC236}">
                <a16:creationId xmlns:a16="http://schemas.microsoft.com/office/drawing/2014/main" id="{253EF288-5846-026D-4C98-B216A3D1B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9921" y="2666560"/>
            <a:ext cx="6932158" cy="3901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0088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8">
          <a:extLst>
            <a:ext uri="{FF2B5EF4-FFF2-40B4-BE49-F238E27FC236}">
              <a16:creationId xmlns:a16="http://schemas.microsoft.com/office/drawing/2014/main" id="{ED3140D1-E35B-BEC5-13B2-17FDEDE60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091E33B-03EF-5AD0-8E1C-DB1E22CFA9D2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id="{D512B99D-8B57-0D30-BDE6-06C35B50B5F3}"/>
              </a:ext>
            </a:extLst>
          </p:cNvPr>
          <p:cNvSpPr txBox="1"/>
          <p:nvPr/>
        </p:nvSpPr>
        <p:spPr>
          <a:xfrm>
            <a:off x="1706873" y="1854528"/>
            <a:ext cx="4320190" cy="6755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8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Kết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luận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225ECE5D-7494-427A-D51D-FC3499B964E3}"/>
              </a:ext>
            </a:extLst>
          </p:cNvPr>
          <p:cNvSpPr txBox="1"/>
          <p:nvPr/>
        </p:nvSpPr>
        <p:spPr>
          <a:xfrm>
            <a:off x="425132" y="2694214"/>
            <a:ext cx="6883673" cy="37995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‒  Trong thiên nhiên, trong cuộc sống có nhiều hình ảnh biểu hiện các hình: hình vuông,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 tròn, hình tam giác, hình chữ nhật.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‒ Ta có thể sử dụng các hình cơ bản để </a:t>
            </a:r>
            <a:br>
              <a:rPr lang="en-US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</a:br>
            <a:r>
              <a:rPr lang="vi-VN" sz="24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 các sản phẩm, tác phẩm mĩ thuật hoặc trang trí làm đẹp cho các đồ dùng, đồ vật theo ý thích.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69B0B8C4-4FCF-319E-DF54-9291B734C3EB}"/>
              </a:ext>
            </a:extLst>
          </p:cNvPr>
          <p:cNvSpPr/>
          <p:nvPr/>
        </p:nvSpPr>
        <p:spPr>
          <a:xfrm>
            <a:off x="7531667" y="2530034"/>
            <a:ext cx="4615856" cy="4327966"/>
          </a:xfrm>
          <a:custGeom>
            <a:avLst/>
            <a:gdLst/>
            <a:ahLst/>
            <a:cxnLst/>
            <a:rect l="l" t="t" r="r" b="b"/>
            <a:pathLst>
              <a:path w="10824594" h="10229241">
                <a:moveTo>
                  <a:pt x="0" y="0"/>
                </a:moveTo>
                <a:lnTo>
                  <a:pt x="10824594" y="0"/>
                </a:lnTo>
                <a:lnTo>
                  <a:pt x="10824594" y="10229241"/>
                </a:lnTo>
                <a:lnTo>
                  <a:pt x="0" y="1022924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vi-VN" sz="70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93851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FA1518D-8B12-7115-CABB-884E1F137BAC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008D8B87-56B3-1E37-DE59-0F3C11024376}"/>
              </a:ext>
            </a:extLst>
          </p:cNvPr>
          <p:cNvSpPr/>
          <p:nvPr/>
        </p:nvSpPr>
        <p:spPr>
          <a:xfrm>
            <a:off x="1083129" y="1747157"/>
            <a:ext cx="10025742" cy="1289956"/>
          </a:xfrm>
          <a:custGeom>
            <a:avLst/>
            <a:gdLst/>
            <a:ahLst/>
            <a:cxnLst/>
            <a:rect l="l" t="t" r="r" b="b"/>
            <a:pathLst>
              <a:path w="3241073" h="329418">
                <a:moveTo>
                  <a:pt x="25165" y="0"/>
                </a:moveTo>
                <a:lnTo>
                  <a:pt x="3215908" y="0"/>
                </a:lnTo>
                <a:cubicBezTo>
                  <a:pt x="3229806" y="0"/>
                  <a:pt x="3241073" y="11267"/>
                  <a:pt x="3241073" y="25165"/>
                </a:cubicBezTo>
                <a:lnTo>
                  <a:pt x="3241073" y="304253"/>
                </a:lnTo>
                <a:cubicBezTo>
                  <a:pt x="3241073" y="318151"/>
                  <a:pt x="3229806" y="329418"/>
                  <a:pt x="3215908" y="329418"/>
                </a:cubicBezTo>
                <a:lnTo>
                  <a:pt x="25165" y="329418"/>
                </a:lnTo>
                <a:cubicBezTo>
                  <a:pt x="11267" y="329418"/>
                  <a:pt x="0" y="318151"/>
                  <a:pt x="0" y="304253"/>
                </a:cubicBezTo>
                <a:lnTo>
                  <a:pt x="0" y="25165"/>
                </a:lnTo>
                <a:cubicBezTo>
                  <a:pt x="0" y="11267"/>
                  <a:pt x="11267" y="0"/>
                  <a:pt x="25165" y="0"/>
                </a:cubicBezTo>
                <a:close/>
              </a:path>
            </a:pathLst>
          </a:custGeom>
          <a:solidFill>
            <a:srgbClr val="FFE9C5"/>
          </a:solidFill>
          <a:ln w="38100" cap="rnd">
            <a:solidFill>
              <a:srgbClr val="BF7F61"/>
            </a:solidFill>
            <a:prstDash val="solid"/>
            <a:rou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minh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SGK – tr46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5" descr="A close-up of several colored papers&#10;&#10;Description automatically generated">
            <a:extLst>
              <a:ext uri="{FF2B5EF4-FFF2-40B4-BE49-F238E27FC236}">
                <a16:creationId xmlns:a16="http://schemas.microsoft.com/office/drawing/2014/main" id="{F9ACF0ED-9DFB-77F5-9317-B46B10E72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3136" y="3162249"/>
            <a:ext cx="7665727" cy="3570615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96AB78B9-F599-8922-FEFF-E0A6F7AC0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24B2BDD-352C-F295-939F-22600C1CDC53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B39B9ECF-E717-C2C7-4592-E43E7E0EF522}"/>
              </a:ext>
            </a:extLst>
          </p:cNvPr>
          <p:cNvSpPr/>
          <p:nvPr/>
        </p:nvSpPr>
        <p:spPr>
          <a:xfrm>
            <a:off x="1083129" y="1747157"/>
            <a:ext cx="10025742" cy="1289956"/>
          </a:xfrm>
          <a:custGeom>
            <a:avLst/>
            <a:gdLst/>
            <a:ahLst/>
            <a:cxnLst/>
            <a:rect l="l" t="t" r="r" b="b"/>
            <a:pathLst>
              <a:path w="3241073" h="329418">
                <a:moveTo>
                  <a:pt x="25165" y="0"/>
                </a:moveTo>
                <a:lnTo>
                  <a:pt x="3215908" y="0"/>
                </a:lnTo>
                <a:cubicBezTo>
                  <a:pt x="3229806" y="0"/>
                  <a:pt x="3241073" y="11267"/>
                  <a:pt x="3241073" y="25165"/>
                </a:cubicBezTo>
                <a:lnTo>
                  <a:pt x="3241073" y="304253"/>
                </a:lnTo>
                <a:cubicBezTo>
                  <a:pt x="3241073" y="318151"/>
                  <a:pt x="3229806" y="329418"/>
                  <a:pt x="3215908" y="329418"/>
                </a:cubicBezTo>
                <a:lnTo>
                  <a:pt x="25165" y="329418"/>
                </a:lnTo>
                <a:cubicBezTo>
                  <a:pt x="11267" y="329418"/>
                  <a:pt x="0" y="318151"/>
                  <a:pt x="0" y="304253"/>
                </a:cubicBezTo>
                <a:lnTo>
                  <a:pt x="0" y="25165"/>
                </a:lnTo>
                <a:cubicBezTo>
                  <a:pt x="0" y="11267"/>
                  <a:pt x="11267" y="0"/>
                  <a:pt x="25165" y="0"/>
                </a:cubicBezTo>
                <a:close/>
              </a:path>
            </a:pathLst>
          </a:custGeom>
          <a:solidFill>
            <a:srgbClr val="FFE9C5"/>
          </a:solidFill>
          <a:ln w="38100" cap="rnd">
            <a:solidFill>
              <a:srgbClr val="BF7F61"/>
            </a:solidFill>
            <a:prstDash val="solid"/>
            <a:rou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minh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SGK – tr46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4" descr="A pair of scissors with a long needle&#10;&#10;Description automatically generated">
            <a:extLst>
              <a:ext uri="{FF2B5EF4-FFF2-40B4-BE49-F238E27FC236}">
                <a16:creationId xmlns:a16="http://schemas.microsoft.com/office/drawing/2014/main" id="{06BD6376-2770-7156-13A1-022BC28DAF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4779" y="3200277"/>
            <a:ext cx="7502441" cy="349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5404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1DB96536-004C-29BD-F524-296B3257AC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171ED6F-BFB1-CD61-1BF2-77D83DF30045}"/>
              </a:ext>
            </a:extLst>
          </p:cNvPr>
          <p:cNvSpPr/>
          <p:nvPr/>
        </p:nvSpPr>
        <p:spPr>
          <a:xfrm>
            <a:off x="7531667" y="997527"/>
            <a:ext cx="4660333" cy="5860473"/>
          </a:xfrm>
          <a:prstGeom prst="rect">
            <a:avLst/>
          </a:prstGeom>
          <a:solidFill>
            <a:srgbClr val="FFF9F7"/>
          </a:solidFill>
          <a:ln>
            <a:solidFill>
              <a:srgbClr val="FFF9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2" name="Freeform 3">
            <a:extLst>
              <a:ext uri="{FF2B5EF4-FFF2-40B4-BE49-F238E27FC236}">
                <a16:creationId xmlns:a16="http://schemas.microsoft.com/office/drawing/2014/main" id="{DE68064C-0565-68F0-26D8-98C18E841E29}"/>
              </a:ext>
            </a:extLst>
          </p:cNvPr>
          <p:cNvSpPr/>
          <p:nvPr/>
        </p:nvSpPr>
        <p:spPr>
          <a:xfrm>
            <a:off x="1083129" y="1747157"/>
            <a:ext cx="10025742" cy="1289956"/>
          </a:xfrm>
          <a:custGeom>
            <a:avLst/>
            <a:gdLst/>
            <a:ahLst/>
            <a:cxnLst/>
            <a:rect l="l" t="t" r="r" b="b"/>
            <a:pathLst>
              <a:path w="3241073" h="329418">
                <a:moveTo>
                  <a:pt x="25165" y="0"/>
                </a:moveTo>
                <a:lnTo>
                  <a:pt x="3215908" y="0"/>
                </a:lnTo>
                <a:cubicBezTo>
                  <a:pt x="3229806" y="0"/>
                  <a:pt x="3241073" y="11267"/>
                  <a:pt x="3241073" y="25165"/>
                </a:cubicBezTo>
                <a:lnTo>
                  <a:pt x="3241073" y="304253"/>
                </a:lnTo>
                <a:cubicBezTo>
                  <a:pt x="3241073" y="318151"/>
                  <a:pt x="3229806" y="329418"/>
                  <a:pt x="3215908" y="329418"/>
                </a:cubicBezTo>
                <a:lnTo>
                  <a:pt x="25165" y="329418"/>
                </a:lnTo>
                <a:cubicBezTo>
                  <a:pt x="11267" y="329418"/>
                  <a:pt x="0" y="318151"/>
                  <a:pt x="0" y="304253"/>
                </a:cubicBezTo>
                <a:lnTo>
                  <a:pt x="0" y="25165"/>
                </a:lnTo>
                <a:cubicBezTo>
                  <a:pt x="0" y="11267"/>
                  <a:pt x="11267" y="0"/>
                  <a:pt x="25165" y="0"/>
                </a:cubicBezTo>
                <a:close/>
              </a:path>
            </a:pathLst>
          </a:custGeom>
          <a:solidFill>
            <a:srgbClr val="FFE9C5"/>
          </a:solidFill>
          <a:ln w="38100" cap="rnd">
            <a:solidFill>
              <a:srgbClr val="BF7F61"/>
            </a:solidFill>
            <a:prstDash val="solid"/>
            <a:round/>
          </a:ln>
        </p:spPr>
        <p:txBody>
          <a:bodyPr anchor="ctr"/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minh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SGK – tr46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nêu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bước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thực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giấy</a:t>
            </a:r>
            <a:endParaRPr lang="en-US" sz="24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4" descr="A pencil and a circular object&#10;&#10;Description automatically generated">
            <a:extLst>
              <a:ext uri="{FF2B5EF4-FFF2-40B4-BE49-F238E27FC236}">
                <a16:creationId xmlns:a16="http://schemas.microsoft.com/office/drawing/2014/main" id="{15F3F355-E308-65DE-8BE0-8F9B134308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9872" y="3151412"/>
            <a:ext cx="7712256" cy="3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2837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4F372D90-46F2-732E-BE1D-2D7104664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8BC1E1FF-6C5A-D603-AABF-5D2ADF577780}"/>
              </a:ext>
            </a:extLst>
          </p:cNvPr>
          <p:cNvSpPr/>
          <p:nvPr/>
        </p:nvSpPr>
        <p:spPr>
          <a:xfrm rot="2537115">
            <a:off x="-1400230" y="159624"/>
            <a:ext cx="754654" cy="724467"/>
          </a:xfrm>
          <a:custGeom>
            <a:avLst/>
            <a:gdLst/>
            <a:ahLst/>
            <a:cxnLst/>
            <a:rect l="l" t="t" r="r" b="b"/>
            <a:pathLst>
              <a:path w="1131981" h="1086701">
                <a:moveTo>
                  <a:pt x="0" y="0"/>
                </a:moveTo>
                <a:lnTo>
                  <a:pt x="1131981" y="0"/>
                </a:lnTo>
                <a:lnTo>
                  <a:pt x="1131981" y="1086701"/>
                </a:lnTo>
                <a:lnTo>
                  <a:pt x="0" y="10867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FF198496-0DB7-8D0C-815C-2A236258D461}"/>
              </a:ext>
            </a:extLst>
          </p:cNvPr>
          <p:cNvSpPr/>
          <p:nvPr/>
        </p:nvSpPr>
        <p:spPr>
          <a:xfrm>
            <a:off x="13227107" y="6121402"/>
            <a:ext cx="457257" cy="457257"/>
          </a:xfrm>
          <a:custGeom>
            <a:avLst/>
            <a:gdLst/>
            <a:ahLst/>
            <a:cxnLst/>
            <a:rect l="l" t="t" r="r" b="b"/>
            <a:pathLst>
              <a:path w="685886" h="685886">
                <a:moveTo>
                  <a:pt x="0" y="0"/>
                </a:moveTo>
                <a:lnTo>
                  <a:pt x="685886" y="0"/>
                </a:lnTo>
                <a:lnTo>
                  <a:pt x="685886" y="685887"/>
                </a:lnTo>
                <a:lnTo>
                  <a:pt x="0" y="68588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40383314-126E-1FEC-5E2B-B74AC7490938}"/>
              </a:ext>
            </a:extLst>
          </p:cNvPr>
          <p:cNvSpPr/>
          <p:nvPr/>
        </p:nvSpPr>
        <p:spPr>
          <a:xfrm>
            <a:off x="1397619" y="2472266"/>
            <a:ext cx="9659883" cy="3877763"/>
          </a:xfrm>
          <a:custGeom>
            <a:avLst/>
            <a:gdLst/>
            <a:ahLst/>
            <a:cxnLst/>
            <a:rect l="l" t="t" r="r" b="b"/>
            <a:pathLst>
              <a:path w="14489825" h="5632920">
                <a:moveTo>
                  <a:pt x="0" y="0"/>
                </a:moveTo>
                <a:lnTo>
                  <a:pt x="14489825" y="0"/>
                </a:lnTo>
                <a:lnTo>
                  <a:pt x="14489825" y="5632920"/>
                </a:lnTo>
                <a:lnTo>
                  <a:pt x="0" y="56329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3FD8A89C-B669-DC2D-6075-67BF6DF857F5}"/>
              </a:ext>
            </a:extLst>
          </p:cNvPr>
          <p:cNvSpPr/>
          <p:nvPr/>
        </p:nvSpPr>
        <p:spPr>
          <a:xfrm>
            <a:off x="1912637" y="2414404"/>
            <a:ext cx="774669" cy="774669"/>
          </a:xfrm>
          <a:custGeom>
            <a:avLst/>
            <a:gdLst/>
            <a:ahLst/>
            <a:cxnLst/>
            <a:rect l="l" t="t" r="r" b="b"/>
            <a:pathLst>
              <a:path w="1162004" h="1162004">
                <a:moveTo>
                  <a:pt x="0" y="0"/>
                </a:moveTo>
                <a:lnTo>
                  <a:pt x="1162004" y="0"/>
                </a:lnTo>
                <a:lnTo>
                  <a:pt x="1162004" y="1162004"/>
                </a:lnTo>
                <a:lnTo>
                  <a:pt x="0" y="11620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2F947569-A099-8499-3543-805C365FC578}"/>
              </a:ext>
            </a:extLst>
          </p:cNvPr>
          <p:cNvSpPr/>
          <p:nvPr/>
        </p:nvSpPr>
        <p:spPr>
          <a:xfrm>
            <a:off x="10077947" y="5452898"/>
            <a:ext cx="774669" cy="774669"/>
          </a:xfrm>
          <a:custGeom>
            <a:avLst/>
            <a:gdLst/>
            <a:ahLst/>
            <a:cxnLst/>
            <a:rect l="l" t="t" r="r" b="b"/>
            <a:pathLst>
              <a:path w="1162004" h="1162004">
                <a:moveTo>
                  <a:pt x="0" y="0"/>
                </a:moveTo>
                <a:lnTo>
                  <a:pt x="1162004" y="0"/>
                </a:lnTo>
                <a:lnTo>
                  <a:pt x="1162004" y="1162004"/>
                </a:lnTo>
                <a:lnTo>
                  <a:pt x="0" y="116200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9A82094F-2A9F-2A2C-36AD-53A73347F369}"/>
              </a:ext>
            </a:extLst>
          </p:cNvPr>
          <p:cNvSpPr/>
          <p:nvPr/>
        </p:nvSpPr>
        <p:spPr>
          <a:xfrm>
            <a:off x="9140901" y="1692844"/>
            <a:ext cx="1426461" cy="1426461"/>
          </a:xfrm>
          <a:custGeom>
            <a:avLst/>
            <a:gdLst/>
            <a:ahLst/>
            <a:cxnLst/>
            <a:rect l="l" t="t" r="r" b="b"/>
            <a:pathLst>
              <a:path w="2139692" h="2139692">
                <a:moveTo>
                  <a:pt x="0" y="0"/>
                </a:moveTo>
                <a:lnTo>
                  <a:pt x="2139692" y="0"/>
                </a:lnTo>
                <a:lnTo>
                  <a:pt x="2139692" y="2139692"/>
                </a:lnTo>
                <a:lnTo>
                  <a:pt x="0" y="21396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8" name="Freeform 12">
            <a:extLst>
              <a:ext uri="{FF2B5EF4-FFF2-40B4-BE49-F238E27FC236}">
                <a16:creationId xmlns:a16="http://schemas.microsoft.com/office/drawing/2014/main" id="{70F5B310-289B-40FF-805A-5B30218F213B}"/>
              </a:ext>
            </a:extLst>
          </p:cNvPr>
          <p:cNvSpPr/>
          <p:nvPr/>
        </p:nvSpPr>
        <p:spPr>
          <a:xfrm>
            <a:off x="398950" y="3671520"/>
            <a:ext cx="1761126" cy="3208253"/>
          </a:xfrm>
          <a:custGeom>
            <a:avLst/>
            <a:gdLst/>
            <a:ahLst/>
            <a:cxnLst/>
            <a:rect l="l" t="t" r="r" b="b"/>
            <a:pathLst>
              <a:path w="6818953" h="12059241">
                <a:moveTo>
                  <a:pt x="0" y="0"/>
                </a:moveTo>
                <a:lnTo>
                  <a:pt x="6818953" y="0"/>
                </a:lnTo>
                <a:lnTo>
                  <a:pt x="6818953" y="12059241"/>
                </a:lnTo>
                <a:lnTo>
                  <a:pt x="0" y="1205924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11DD08F7-97D2-EFB3-F28C-D201FFD7D535}"/>
              </a:ext>
            </a:extLst>
          </p:cNvPr>
          <p:cNvSpPr txBox="1"/>
          <p:nvPr/>
        </p:nvSpPr>
        <p:spPr>
          <a:xfrm>
            <a:off x="2687306" y="3896390"/>
            <a:ext cx="7080508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hãy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cùng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vận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cách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tạo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cơ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bản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sáng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tạo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ý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thích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của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/>
                <a:cs typeface="Arial" panose="020B0604020202020204" pitchFamily="34" charset="0"/>
              </a:rPr>
              <a:t>mình</a:t>
            </a:r>
            <a:r>
              <a:rPr lang="en-US" sz="2400" dirty="0">
                <a:latin typeface="UTM Avo"/>
                <a:cs typeface="Arial" panose="020B0604020202020204" pitchFamily="34" charset="0"/>
              </a:rPr>
              <a:t>.</a:t>
            </a:r>
            <a:endParaRPr lang="vi-VN" sz="2400" dirty="0">
              <a:latin typeface="UTM Av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04419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9B156622-398E-385B-5D56-EF2448F27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4">
            <a:extLst>
              <a:ext uri="{FF2B5EF4-FFF2-40B4-BE49-F238E27FC236}">
                <a16:creationId xmlns:a16="http://schemas.microsoft.com/office/drawing/2014/main" id="{692C7751-11BB-D1D4-42DF-A9E622199561}"/>
              </a:ext>
            </a:extLst>
          </p:cNvPr>
          <p:cNvSpPr txBox="1"/>
          <p:nvPr/>
        </p:nvSpPr>
        <p:spPr>
          <a:xfrm>
            <a:off x="0" y="1678436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E9F29866-DE4A-11E4-8E3D-EAFD688B339E}"/>
              </a:ext>
            </a:extLst>
          </p:cNvPr>
          <p:cNvSpPr/>
          <p:nvPr/>
        </p:nvSpPr>
        <p:spPr>
          <a:xfrm>
            <a:off x="1001949" y="3066032"/>
            <a:ext cx="6190008" cy="2707694"/>
          </a:xfrm>
          <a:prstGeom prst="wedgeRoundRectCallout">
            <a:avLst>
              <a:gd name="adj1" fmla="val 59079"/>
              <a:gd name="adj2" fmla="val -31445"/>
              <a:gd name="adj3" fmla="val 16667"/>
            </a:avLst>
          </a:prstGeom>
          <a:solidFill>
            <a:srgbClr val="F5E4E3"/>
          </a:solidFill>
          <a:ln>
            <a:solidFill>
              <a:srgbClr val="F5E4E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ngôi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cắt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hoặc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xé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giấy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" name="Picture 5" descr="A red and white play button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A8FF6E6B-3150-55B0-8916-E979EA5E6C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8194" y="2438120"/>
            <a:ext cx="3036491" cy="198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2734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2">
          <a:extLst>
            <a:ext uri="{FF2B5EF4-FFF2-40B4-BE49-F238E27FC236}">
              <a16:creationId xmlns:a16="http://schemas.microsoft.com/office/drawing/2014/main" id="{6BF711E4-CFC6-4F95-E713-CA8B927C4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E3AC87E7-6F48-A84F-0AF4-BB20F4A2D5FF}"/>
              </a:ext>
            </a:extLst>
          </p:cNvPr>
          <p:cNvSpPr txBox="1"/>
          <p:nvPr/>
        </p:nvSpPr>
        <p:spPr>
          <a:xfrm>
            <a:off x="0" y="1858050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ngôi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nhà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12D4F6-AD5A-8240-DF4B-F0E3496220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2543" y="2862265"/>
            <a:ext cx="4466870" cy="3707352"/>
          </a:xfrm>
          <a:prstGeom prst="rect">
            <a:avLst/>
          </a:prstGeom>
        </p:spPr>
      </p:pic>
      <p:pic>
        <p:nvPicPr>
          <p:cNvPr id="6" name="Picture 5" descr="A group of drawings of houses and trees&#10;&#10;Description automatically generated">
            <a:extLst>
              <a:ext uri="{FF2B5EF4-FFF2-40B4-BE49-F238E27FC236}">
                <a16:creationId xmlns:a16="http://schemas.microsoft.com/office/drawing/2014/main" id="{074897B7-40E2-7ABE-53F1-CB1B4EB99B9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3144" t="14048" r="12581" b="45952"/>
          <a:stretch/>
        </p:blipFill>
        <p:spPr>
          <a:xfrm>
            <a:off x="832756" y="2862265"/>
            <a:ext cx="5129139" cy="370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1650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>
          <a:extLst>
            <a:ext uri="{FF2B5EF4-FFF2-40B4-BE49-F238E27FC236}">
              <a16:creationId xmlns:a16="http://schemas.microsoft.com/office/drawing/2014/main" id="{75AC3A9B-788F-C73A-549A-AB1412060F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>
            <a:extLst>
              <a:ext uri="{FF2B5EF4-FFF2-40B4-BE49-F238E27FC236}">
                <a16:creationId xmlns:a16="http://schemas.microsoft.com/office/drawing/2014/main" id="{EEAA484D-DA32-7BB5-3BEE-88CF7B7C7942}"/>
              </a:ext>
            </a:extLst>
          </p:cNvPr>
          <p:cNvSpPr/>
          <p:nvPr/>
        </p:nvSpPr>
        <p:spPr>
          <a:xfrm>
            <a:off x="3045996" y="1731732"/>
            <a:ext cx="7672805" cy="3394537"/>
          </a:xfrm>
          <a:prstGeom prst="wedgeEllipseCallout">
            <a:avLst>
              <a:gd name="adj1" fmla="val -54167"/>
              <a:gd name="adj2" fmla="val 24515"/>
            </a:avLst>
          </a:prstGeom>
          <a:solidFill>
            <a:sysClr val="window" lastClr="FFFFFF"/>
          </a:solidFill>
          <a:ln w="28575" cap="flat" cmpd="sng" algn="ctr">
            <a:solidFill>
              <a:srgbClr val="4F81BD"/>
            </a:solidFill>
            <a:prstDash val="dash"/>
          </a:ln>
          <a:effectLst/>
        </p:spPr>
        <p:txBody>
          <a:bodyPr rtlCol="0" anchor="ctr"/>
          <a:lstStyle/>
          <a:p>
            <a:pPr marL="0" marR="0" lvl="0" indent="0" algn="ctr" defTabSz="60953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 descr="Hình ảnh đồ họa Giáo viên PNG, 37000+ nguồn tải về miễn phí.">
            <a:extLst>
              <a:ext uri="{FF2B5EF4-FFF2-40B4-BE49-F238E27FC236}">
                <a16:creationId xmlns:a16="http://schemas.microsoft.com/office/drawing/2014/main" id="{97BC75E2-7469-F3B2-E88E-01B651505C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611" b="90000" l="10000" r="90000">
                        <a14:foregroundMark x1="34167" y1="8611" x2="34167" y2="8611"/>
                        <a14:foregroundMark x1="29722" y1="46111" x2="29722" y2="46111"/>
                        <a14:foregroundMark x1="43056" y1="48056" x2="43056" y2="48056"/>
                        <a14:foregroundMark x1="40833" y1="63889" x2="40833" y2="63889"/>
                        <a14:foregroundMark x1="39167" y1="61944" x2="39167" y2="61944"/>
                        <a14:foregroundMark x1="39722" y1="57222" x2="41389" y2="813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40269"/>
            <a:ext cx="4572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11650D-6611-CACC-92BD-9C9053E73066}"/>
              </a:ext>
            </a:extLst>
          </p:cNvPr>
          <p:cNvSpPr txBox="1"/>
          <p:nvPr/>
        </p:nvSpPr>
        <p:spPr>
          <a:xfrm>
            <a:off x="3847098" y="2868077"/>
            <a:ext cx="6070600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539">
              <a:lnSpc>
                <a:spcPct val="150000"/>
              </a:lnSpc>
            </a:pPr>
            <a:r>
              <a:rPr lang="en-US" sz="2400" dirty="0">
                <a:latin typeface="UTM Avo" panose="02040603050506020204" pitchFamily="18"/>
              </a:rPr>
              <a:t>Em </a:t>
            </a:r>
            <a:r>
              <a:rPr lang="en-US" sz="2400" dirty="0" err="1">
                <a:latin typeface="UTM Avo" panose="02040603050506020204" pitchFamily="18"/>
              </a:rPr>
              <a:t>hãy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cùng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bạn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trưng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bày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sản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phẩm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và</a:t>
            </a:r>
            <a:r>
              <a:rPr lang="en-US" sz="2400" dirty="0">
                <a:latin typeface="UTM Avo" panose="02040603050506020204" pitchFamily="18"/>
              </a:rPr>
              <a:t> chia </a:t>
            </a:r>
            <a:r>
              <a:rPr lang="en-US" sz="2400" dirty="0" err="1">
                <a:latin typeface="UTM Avo" panose="02040603050506020204" pitchFamily="18"/>
              </a:rPr>
              <a:t>sẻ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cảm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nhận</a:t>
            </a:r>
            <a:r>
              <a:rPr lang="en-US" sz="2400" dirty="0">
                <a:latin typeface="UTM Avo" panose="02040603050506020204" pitchFamily="18"/>
              </a:rPr>
              <a:t>.</a:t>
            </a:r>
            <a:endParaRPr lang="en-VN" sz="2400" dirty="0">
              <a:solidFill>
                <a:prstClr val="black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419911373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B4033E55-4D8A-45CF-0331-BC4125CFB8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512641" y="2377398"/>
            <a:ext cx="9431577" cy="4300987"/>
          </a:xfrm>
          <a:prstGeom prst="rect">
            <a:avLst/>
          </a:prstGeom>
        </p:spPr>
      </p:pic>
      <p:pic>
        <p:nvPicPr>
          <p:cNvPr id="3" name="Picture 9">
            <a:extLst>
              <a:ext uri="{FF2B5EF4-FFF2-40B4-BE49-F238E27FC236}">
                <a16:creationId xmlns:a16="http://schemas.microsoft.com/office/drawing/2014/main" id="{AA06AFBC-A580-9C5C-7607-8635ED2241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911293" y="1999231"/>
            <a:ext cx="4634274" cy="6786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9DC41D-F27B-926A-9BC5-DE1C112D552D}"/>
              </a:ext>
            </a:extLst>
          </p:cNvPr>
          <p:cNvSpPr txBox="1"/>
          <p:nvPr/>
        </p:nvSpPr>
        <p:spPr>
          <a:xfrm>
            <a:off x="1770503" y="3009217"/>
            <a:ext cx="8650994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+ Bức tranh ngôi nhà của em gồm có những hình </a:t>
            </a:r>
            <a:br>
              <a:rPr lang="en-US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cơ bản nào? Em làm thế nào để tạo được các hình đó?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+ Em nêu một số màu sắc có trong bức tranh của mình?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+ Em thích bức tranh của bạn nào/nhóm nào? Vì sao?</a:t>
            </a:r>
          </a:p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+ Để tạo thành sản phẩm của nhóm, em và các bạn đã làm như thế nào?</a:t>
            </a:r>
            <a:endParaRPr lang="en-US" sz="2400" i="1" kern="1200" dirty="0">
              <a:solidFill>
                <a:prstClr val="black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35A95F60-A351-BD16-A8D7-A70840E51FF5}"/>
              </a:ext>
            </a:extLst>
          </p:cNvPr>
          <p:cNvSpPr/>
          <p:nvPr/>
        </p:nvSpPr>
        <p:spPr>
          <a:xfrm>
            <a:off x="10046925" y="1801606"/>
            <a:ext cx="1219317" cy="1222692"/>
          </a:xfrm>
          <a:custGeom>
            <a:avLst/>
            <a:gdLst/>
            <a:ahLst/>
            <a:cxnLst/>
            <a:rect l="l" t="t" r="r" b="b"/>
            <a:pathLst>
              <a:path w="3713137" h="4248440">
                <a:moveTo>
                  <a:pt x="0" y="0"/>
                </a:moveTo>
                <a:lnTo>
                  <a:pt x="3713137" y="0"/>
                </a:lnTo>
                <a:lnTo>
                  <a:pt x="3713137" y="4248440"/>
                </a:lnTo>
                <a:lnTo>
                  <a:pt x="0" y="42484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buClrTx/>
              <a:buFontTx/>
              <a:buNone/>
            </a:pPr>
            <a:endParaRPr lang="en-US" sz="700" kern="1200">
              <a:solidFill>
                <a:prstClr val="black"/>
              </a:solidFill>
              <a:latin typeface="UTM Avo" panose="02040603050506020204" pitchFamily="18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9AEB49DB-2834-8510-2695-6C4BCBF1AAA4}"/>
              </a:ext>
            </a:extLst>
          </p:cNvPr>
          <p:cNvSpPr/>
          <p:nvPr/>
        </p:nvSpPr>
        <p:spPr>
          <a:xfrm>
            <a:off x="1105914" y="1955776"/>
            <a:ext cx="965200" cy="914351"/>
          </a:xfrm>
          <a:custGeom>
            <a:avLst/>
            <a:gdLst/>
            <a:ahLst/>
            <a:cxnLst/>
            <a:rect l="l" t="t" r="r" b="b"/>
            <a:pathLst>
              <a:path w="1770002" h="1699202">
                <a:moveTo>
                  <a:pt x="0" y="0"/>
                </a:moveTo>
                <a:lnTo>
                  <a:pt x="1770002" y="0"/>
                </a:lnTo>
                <a:lnTo>
                  <a:pt x="1770002" y="1699202"/>
                </a:lnTo>
                <a:lnTo>
                  <a:pt x="0" y="169920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buClrTx/>
              <a:buFontTx/>
              <a:buNone/>
            </a:pPr>
            <a:endParaRPr lang="en-US" sz="700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2FFE747A-B185-A195-DB55-5239F24F5177}"/>
              </a:ext>
            </a:extLst>
          </p:cNvPr>
          <p:cNvSpPr/>
          <p:nvPr/>
        </p:nvSpPr>
        <p:spPr>
          <a:xfrm rot="11028064" flipH="1">
            <a:off x="9832332" y="5576446"/>
            <a:ext cx="1396427" cy="1177153"/>
          </a:xfrm>
          <a:custGeom>
            <a:avLst/>
            <a:gdLst/>
            <a:ahLst/>
            <a:cxnLst/>
            <a:rect l="l" t="t" r="r" b="b"/>
            <a:pathLst>
              <a:path w="2094640" h="1765729">
                <a:moveTo>
                  <a:pt x="2094640" y="0"/>
                </a:moveTo>
                <a:lnTo>
                  <a:pt x="0" y="0"/>
                </a:lnTo>
                <a:lnTo>
                  <a:pt x="0" y="1765730"/>
                </a:lnTo>
                <a:lnTo>
                  <a:pt x="2094640" y="1765730"/>
                </a:lnTo>
                <a:lnTo>
                  <a:pt x="209464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>
              <a:buClrTx/>
              <a:buFontTx/>
              <a:buNone/>
            </a:pPr>
            <a:endParaRPr lang="en-US" sz="700" kern="1200">
              <a:solidFill>
                <a:prstClr val="black"/>
              </a:solidFill>
              <a:latin typeface="UTM Avo" panose="02040603050506020204" pitchFamily="18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BD0DE777-CF2A-A95C-8043-81F1FCBA65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09970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5F21C96C-8F81-C03C-6AAA-B71B8A507CF5}"/>
              </a:ext>
            </a:extLst>
          </p:cNvPr>
          <p:cNvSpPr txBox="1"/>
          <p:nvPr/>
        </p:nvSpPr>
        <p:spPr>
          <a:xfrm>
            <a:off x="0" y="1776407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39ADF8-6CF7-72AA-8341-4B80462C47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809" y="2881538"/>
            <a:ext cx="7552381" cy="360952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>
          <a:extLst>
            <a:ext uri="{FF2B5EF4-FFF2-40B4-BE49-F238E27FC236}">
              <a16:creationId xmlns:a16="http://schemas.microsoft.com/office/drawing/2014/main" id="{EEA3CEC1-3D23-9318-52EA-1622E788F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C78A18D2-F2B5-C715-0FB1-1CD9B8C99279}"/>
              </a:ext>
            </a:extLst>
          </p:cNvPr>
          <p:cNvSpPr txBox="1"/>
          <p:nvPr/>
        </p:nvSpPr>
        <p:spPr>
          <a:xfrm>
            <a:off x="0" y="1776407"/>
            <a:ext cx="12192000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sản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phẩm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sáng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tạo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cơ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bản</a:t>
            </a:r>
            <a:endParaRPr lang="en-US" sz="2800" b="1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6C5145-1283-8E64-2FB1-AB201E80D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8879" y="2823719"/>
            <a:ext cx="3133333" cy="37904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7C84B3-CC9A-1BC3-79F4-0560AE2B69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789" y="2757052"/>
            <a:ext cx="2561905" cy="3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721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4E0800A-3CB9-EE31-D4DA-15A23D1363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53" y="1750993"/>
            <a:ext cx="11040894" cy="335601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3;g32366aaf85d_0_340">
            <a:extLst>
              <a:ext uri="{FF2B5EF4-FFF2-40B4-BE49-F238E27FC236}">
                <a16:creationId xmlns:a16="http://schemas.microsoft.com/office/drawing/2014/main" id="{E3234EAF-8EBD-22E4-AC20-A22033044C77}"/>
              </a:ext>
            </a:extLst>
          </p:cNvPr>
          <p:cNvSpPr txBox="1"/>
          <p:nvPr/>
        </p:nvSpPr>
        <p:spPr>
          <a:xfrm>
            <a:off x="3177683" y="1478432"/>
            <a:ext cx="58950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51A8"/>
              </a:buClr>
              <a:buSzPts val="2400"/>
              <a:buFont typeface="Fredoka"/>
              <a:buNone/>
            </a:pPr>
            <a:r>
              <a:rPr lang="en-US" sz="4000" b="1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4000" b="1" i="0" u="none" strike="noStrike" cap="none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3" name="Google Shape;204;g32366aaf85d_0_340">
            <a:extLst>
              <a:ext uri="{FF2B5EF4-FFF2-40B4-BE49-F238E27FC236}">
                <a16:creationId xmlns:a16="http://schemas.microsoft.com/office/drawing/2014/main" id="{077EAD8D-9DD6-A38D-ACB9-0D69763F701A}"/>
              </a:ext>
            </a:extLst>
          </p:cNvPr>
          <p:cNvGrpSpPr/>
          <p:nvPr/>
        </p:nvGrpSpPr>
        <p:grpSpPr>
          <a:xfrm>
            <a:off x="2824124" y="2740658"/>
            <a:ext cx="5881969" cy="1178059"/>
            <a:chOff x="6842130" y="3304191"/>
            <a:chExt cx="8822513" cy="1767000"/>
          </a:xfrm>
        </p:grpSpPr>
        <p:sp>
          <p:nvSpPr>
            <p:cNvPr id="4" name="Google Shape;205;g32366aaf85d_0_340">
              <a:extLst>
                <a:ext uri="{FF2B5EF4-FFF2-40B4-BE49-F238E27FC236}">
                  <a16:creationId xmlns:a16="http://schemas.microsoft.com/office/drawing/2014/main" id="{7D86488E-70DC-5464-E706-9D02DC8C91FF}"/>
                </a:ext>
              </a:extLst>
            </p:cNvPr>
            <p:cNvSpPr/>
            <p:nvPr/>
          </p:nvSpPr>
          <p:spPr>
            <a:xfrm>
              <a:off x="6842130" y="3403032"/>
              <a:ext cx="1542360" cy="1569474"/>
            </a:xfrm>
            <a:custGeom>
              <a:avLst/>
              <a:gdLst/>
              <a:ahLst/>
              <a:cxnLst/>
              <a:rect l="l" t="t" r="r" b="b"/>
              <a:pathLst>
                <a:path w="1301570" h="1078676" extrusionOk="0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5" name="Google Shape;206;g32366aaf85d_0_340">
              <a:extLst>
                <a:ext uri="{FF2B5EF4-FFF2-40B4-BE49-F238E27FC236}">
                  <a16:creationId xmlns:a16="http://schemas.microsoft.com/office/drawing/2014/main" id="{07B32DC7-B4BD-BABC-FE6C-6CCB14F535AD}"/>
                </a:ext>
              </a:extLst>
            </p:cNvPr>
            <p:cNvSpPr/>
            <p:nvPr/>
          </p:nvSpPr>
          <p:spPr>
            <a:xfrm>
              <a:off x="8933543" y="3304191"/>
              <a:ext cx="6731100" cy="176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3696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720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Sáng tạo sản phẩm 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mĩ thuật theo ý thích.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  <p:grpSp>
        <p:nvGrpSpPr>
          <p:cNvPr id="6" name="Google Shape;207;g32366aaf85d_0_340">
            <a:extLst>
              <a:ext uri="{FF2B5EF4-FFF2-40B4-BE49-F238E27FC236}">
                <a16:creationId xmlns:a16="http://schemas.microsoft.com/office/drawing/2014/main" id="{E59B4033-23EC-6468-3FE9-18851E30D12F}"/>
              </a:ext>
            </a:extLst>
          </p:cNvPr>
          <p:cNvGrpSpPr/>
          <p:nvPr/>
        </p:nvGrpSpPr>
        <p:grpSpPr>
          <a:xfrm>
            <a:off x="2824124" y="4318240"/>
            <a:ext cx="5881969" cy="1178059"/>
            <a:chOff x="6842130" y="3304191"/>
            <a:chExt cx="8822513" cy="1767000"/>
          </a:xfrm>
        </p:grpSpPr>
        <p:sp>
          <p:nvSpPr>
            <p:cNvPr id="7" name="Google Shape;208;g32366aaf85d_0_340">
              <a:extLst>
                <a:ext uri="{FF2B5EF4-FFF2-40B4-BE49-F238E27FC236}">
                  <a16:creationId xmlns:a16="http://schemas.microsoft.com/office/drawing/2014/main" id="{81C909B6-4EF0-0252-58C8-333FDC28AE22}"/>
                </a:ext>
              </a:extLst>
            </p:cNvPr>
            <p:cNvSpPr/>
            <p:nvPr/>
          </p:nvSpPr>
          <p:spPr>
            <a:xfrm>
              <a:off x="6842130" y="3403032"/>
              <a:ext cx="1542360" cy="1569474"/>
            </a:xfrm>
            <a:custGeom>
              <a:avLst/>
              <a:gdLst/>
              <a:ahLst/>
              <a:cxnLst/>
              <a:rect l="l" t="t" r="r" b="b"/>
              <a:pathLst>
                <a:path w="1301570" h="1078676" extrusionOk="0">
                  <a:moveTo>
                    <a:pt x="0" y="0"/>
                  </a:moveTo>
                  <a:lnTo>
                    <a:pt x="1301570" y="0"/>
                  </a:lnTo>
                  <a:lnTo>
                    <a:pt x="1301570" y="1078676"/>
                  </a:lnTo>
                  <a:lnTo>
                    <a:pt x="0" y="107867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  <p:sp>
          <p:nvSpPr>
            <p:cNvPr id="8" name="Google Shape;209;g32366aaf85d_0_340">
              <a:extLst>
                <a:ext uri="{FF2B5EF4-FFF2-40B4-BE49-F238E27FC236}">
                  <a16:creationId xmlns:a16="http://schemas.microsoft.com/office/drawing/2014/main" id="{85155501-2344-E4D7-54C8-3F345C4EBCD2}"/>
                </a:ext>
              </a:extLst>
            </p:cNvPr>
            <p:cNvSpPr/>
            <p:nvPr/>
          </p:nvSpPr>
          <p:spPr>
            <a:xfrm>
              <a:off x="8933543" y="3304191"/>
              <a:ext cx="6731100" cy="1767000"/>
            </a:xfrm>
            <a:prstGeom prst="roundRect">
              <a:avLst>
                <a:gd name="adj" fmla="val 16667"/>
              </a:avLst>
            </a:prstGeom>
            <a:solidFill>
              <a:schemeClr val="lt1"/>
            </a:solidFill>
            <a:ln w="25400" cap="flat" cmpd="sng">
              <a:solidFill>
                <a:srgbClr val="36969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72000" anchor="ctr" anchorCtr="0">
              <a:noAutofit/>
            </a:bodyPr>
            <a:lstStyle/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Chuẩn bị đồ dùng,</a:t>
              </a:r>
            </a:p>
            <a:p>
              <a:pPr marL="0" marR="0" lvl="0" indent="0" algn="ctr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vật liệu cho </a:t>
              </a:r>
              <a:r>
                <a:rPr lang="vi-VN" sz="2400" b="1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Bài 11</a:t>
              </a:r>
              <a:r>
                <a:rPr lang="vi-VN" sz="2400" b="0" i="0" u="none" strike="noStrike" cap="none" dirty="0">
                  <a:solidFill>
                    <a:srgbClr val="000000"/>
                  </a:solidFill>
                  <a:latin typeface="UTM Avo" panose="02040603050506020204" pitchFamily="18" charset="0"/>
                  <a:sym typeface="Arial"/>
                </a:rPr>
                <a:t>.</a:t>
              </a:r>
              <a:endParaRPr sz="2400" b="0" i="0" u="none" strike="noStrike" cap="none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g32366aaf85d_0_259" descr="A screenshot of a qr code&#10;&#10;Description automatically generated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596</Words>
  <Application>Microsoft Office PowerPoint</Application>
  <PresentationFormat>Widescreen</PresentationFormat>
  <Paragraphs>41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Fredoka</vt:lpstr>
      <vt:lpstr>UTM Avo</vt:lpstr>
      <vt:lpstr>Calibri</vt:lpstr>
      <vt:lpstr>Arial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Ziczac</dc:creator>
  <cp:lastModifiedBy>Vân Anh Vũ</cp:lastModifiedBy>
  <cp:revision>13</cp:revision>
  <dcterms:modified xsi:type="dcterms:W3CDTF">2025-03-19T09:53:28Z</dcterms:modified>
</cp:coreProperties>
</file>