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42"/>
  </p:notesMasterIdLst>
  <p:sldIdLst>
    <p:sldId id="256" r:id="rId2"/>
    <p:sldId id="343" r:id="rId3"/>
    <p:sldId id="356" r:id="rId4"/>
    <p:sldId id="359" r:id="rId5"/>
    <p:sldId id="357" r:id="rId6"/>
    <p:sldId id="360" r:id="rId7"/>
    <p:sldId id="281" r:id="rId8"/>
    <p:sldId id="353" r:id="rId9"/>
    <p:sldId id="278" r:id="rId10"/>
    <p:sldId id="351" r:id="rId11"/>
    <p:sldId id="362" r:id="rId12"/>
    <p:sldId id="363" r:id="rId13"/>
    <p:sldId id="364" r:id="rId14"/>
    <p:sldId id="365" r:id="rId15"/>
    <p:sldId id="366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44" r:id="rId26"/>
    <p:sldId id="386" r:id="rId27"/>
    <p:sldId id="387" r:id="rId28"/>
    <p:sldId id="392" r:id="rId29"/>
    <p:sldId id="388" r:id="rId30"/>
    <p:sldId id="390" r:id="rId31"/>
    <p:sldId id="389" r:id="rId32"/>
    <p:sldId id="391" r:id="rId33"/>
    <p:sldId id="348" r:id="rId34"/>
    <p:sldId id="382" r:id="rId35"/>
    <p:sldId id="352" r:id="rId36"/>
    <p:sldId id="383" r:id="rId37"/>
    <p:sldId id="384" r:id="rId38"/>
    <p:sldId id="385" r:id="rId39"/>
    <p:sldId id="276" r:id="rId40"/>
    <p:sldId id="275" r:id="rId41"/>
  </p:sldIdLst>
  <p:sldSz cx="12192000" cy="6858000"/>
  <p:notesSz cx="6858000" cy="9144000"/>
  <p:embeddedFontLs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898685"/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6"/>
    <p:restoredTop sz="94592"/>
  </p:normalViewPr>
  <p:slideViewPr>
    <p:cSldViewPr snapToGrid="0">
      <p:cViewPr varScale="1">
        <p:scale>
          <a:sx n="105" d="100"/>
          <a:sy n="105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DDmW9haSa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3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2.wdp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2.wav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3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g"/><Relationship Id="rId4" Type="http://schemas.openxmlformats.org/officeDocument/2006/relationships/hyperlink" Target="https://www.youtube.com/@hoc1biet10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08317" y="1937643"/>
            <a:ext cx="11575366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32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Nghìn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năm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văn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hiến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8174226-F209-9FF2-2E14-D6373AB01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8434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1366A-3D2A-8A0E-E0E3-65D10AA02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6;p2">
            <a:extLst>
              <a:ext uri="{FF2B5EF4-FFF2-40B4-BE49-F238E27FC236}">
                <a16:creationId xmlns:a16="http://schemas.microsoft.com/office/drawing/2014/main" id="{CA685230-14F7-405A-1873-4A6650F524F4}"/>
              </a:ext>
            </a:extLst>
          </p:cNvPr>
          <p:cNvSpPr/>
          <p:nvPr/>
        </p:nvSpPr>
        <p:spPr>
          <a:xfrm>
            <a:off x="719856" y="1785544"/>
            <a:ext cx="10752290" cy="768021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tập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1: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dặn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 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" name="Google Shape;217;p2">
            <a:extLst>
              <a:ext uri="{FF2B5EF4-FFF2-40B4-BE49-F238E27FC236}">
                <a16:creationId xmlns:a16="http://schemas.microsoft.com/office/drawing/2014/main" id="{3F141A7B-0CC0-2C03-5023-72DB5047EBFA}"/>
              </a:ext>
            </a:extLst>
          </p:cNvPr>
          <p:cNvSpPr/>
          <p:nvPr/>
        </p:nvSpPr>
        <p:spPr>
          <a:xfrm>
            <a:off x="719856" y="2798095"/>
            <a:ext cx="10752290" cy="3239091"/>
          </a:xfrm>
          <a:custGeom>
            <a:avLst/>
            <a:gdLst/>
            <a:ahLst/>
            <a:cxnLst/>
            <a:rect l="l" t="t" r="r" b="b"/>
            <a:pathLst>
              <a:path w="14875164" h="5894776" extrusionOk="0">
                <a:moveTo>
                  <a:pt x="0" y="0"/>
                </a:moveTo>
                <a:lnTo>
                  <a:pt x="14875164" y="0"/>
                </a:lnTo>
                <a:lnTo>
                  <a:pt x="14875164" y="5894776"/>
                </a:lnTo>
                <a:lnTo>
                  <a:pt x="0" y="58947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219;p2">
            <a:extLst>
              <a:ext uri="{FF2B5EF4-FFF2-40B4-BE49-F238E27FC236}">
                <a16:creationId xmlns:a16="http://schemas.microsoft.com/office/drawing/2014/main" id="{5B61C7DE-2261-3AA0-50DA-932E038AC719}"/>
              </a:ext>
            </a:extLst>
          </p:cNvPr>
          <p:cNvSpPr txBox="1"/>
          <p:nvPr/>
        </p:nvSpPr>
        <p:spPr>
          <a:xfrm>
            <a:off x="1275184" y="3071641"/>
            <a:ext cx="9641632" cy="288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indent="428020"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Non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Nam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tươi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đẹp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dân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Nam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quang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quốc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nhờ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lớn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HỒ CHÍ MINH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094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25F4BC-7012-57D1-54F8-8449B5A76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1;p5">
            <a:extLst>
              <a:ext uri="{FF2B5EF4-FFF2-40B4-BE49-F238E27FC236}">
                <a16:creationId xmlns:a16="http://schemas.microsoft.com/office/drawing/2014/main" id="{46989567-3437-3680-018E-6645349A61CA}"/>
              </a:ext>
            </a:extLst>
          </p:cNvPr>
          <p:cNvGrpSpPr/>
          <p:nvPr/>
        </p:nvGrpSpPr>
        <p:grpSpPr>
          <a:xfrm>
            <a:off x="332533" y="1790085"/>
            <a:ext cx="11526934" cy="857960"/>
            <a:chOff x="-302985" y="280929"/>
            <a:chExt cx="9920515" cy="484387"/>
          </a:xfrm>
        </p:grpSpPr>
        <p:cxnSp>
          <p:nvCxnSpPr>
            <p:cNvPr id="5" name="Google Shape;252;p5">
              <a:extLst>
                <a:ext uri="{FF2B5EF4-FFF2-40B4-BE49-F238E27FC236}">
                  <a16:creationId xmlns:a16="http://schemas.microsoft.com/office/drawing/2014/main" id="{2AF887D8-2D7F-86C4-ED86-657619238458}"/>
                </a:ext>
              </a:extLst>
            </p:cNvPr>
            <p:cNvCxnSpPr/>
            <p:nvPr/>
          </p:nvCxnSpPr>
          <p:spPr>
            <a:xfrm>
              <a:off x="-302985" y="531591"/>
              <a:ext cx="9920515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" name="Google Shape;253;p5">
              <a:extLst>
                <a:ext uri="{FF2B5EF4-FFF2-40B4-BE49-F238E27FC236}">
                  <a16:creationId xmlns:a16="http://schemas.microsoft.com/office/drawing/2014/main" id="{B8C47BB6-49AD-B023-B96C-35EC8302A097}"/>
                </a:ext>
              </a:extLst>
            </p:cNvPr>
            <p:cNvSpPr/>
            <p:nvPr/>
          </p:nvSpPr>
          <p:spPr>
            <a:xfrm>
              <a:off x="502594" y="280929"/>
              <a:ext cx="8303657" cy="4843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r>
                <a:rPr lang="en-US" sz="3024" b="1" dirty="0">
                  <a:solidFill>
                    <a:schemeClr val="dk1"/>
                  </a:solidFill>
                  <a:latin typeface="UTM Avo" panose="02040603050506020204" pitchFamily="18"/>
                </a:rPr>
                <a:t>GỢI Ý BÀI 1</a:t>
              </a:r>
              <a:endParaRPr sz="3024" b="1" dirty="0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7" name="Google Shape;254;p5">
            <a:extLst>
              <a:ext uri="{FF2B5EF4-FFF2-40B4-BE49-F238E27FC236}">
                <a16:creationId xmlns:a16="http://schemas.microsoft.com/office/drawing/2014/main" id="{B233A701-59E6-E38E-40DC-18D71DB93CD4}"/>
              </a:ext>
            </a:extLst>
          </p:cNvPr>
          <p:cNvSpPr/>
          <p:nvPr/>
        </p:nvSpPr>
        <p:spPr>
          <a:xfrm>
            <a:off x="881861" y="2880938"/>
            <a:ext cx="5391732" cy="3586577"/>
          </a:xfrm>
          <a:prstGeom prst="roundRect">
            <a:avLst>
              <a:gd name="adj" fmla="val 2488"/>
            </a:avLst>
          </a:prstGeom>
          <a:solidFill>
            <a:srgbClr val="FFF4D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520" dirty="0" err="1">
                <a:latin typeface="UTM Avo" panose="02040603050506020204" pitchFamily="18"/>
              </a:rPr>
              <a:t>Bác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Hồ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mong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học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sinh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Việt</a:t>
            </a:r>
            <a:r>
              <a:rPr lang="en-US" sz="2520" dirty="0">
                <a:latin typeface="UTM Avo" panose="02040603050506020204" pitchFamily="18"/>
              </a:rPr>
              <a:t> Nam </a:t>
            </a:r>
            <a:r>
              <a:rPr lang="en-US" sz="2520" dirty="0" err="1">
                <a:latin typeface="UTM Avo" panose="02040603050506020204" pitchFamily="18"/>
              </a:rPr>
              <a:t>nỗ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lực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học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tập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để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mai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sau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xây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dựng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đất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nước</a:t>
            </a:r>
            <a:r>
              <a:rPr lang="en-US" sz="2520" dirty="0">
                <a:latin typeface="UTM Avo" panose="02040603050506020204" pitchFamily="18"/>
              </a:rPr>
              <a:t>, </a:t>
            </a:r>
            <a:r>
              <a:rPr lang="en-US" sz="2520" dirty="0" err="1">
                <a:latin typeface="UTM Avo" panose="02040603050506020204" pitchFamily="18"/>
              </a:rPr>
              <a:t>đưa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dân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tộc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Việt</a:t>
            </a:r>
            <a:r>
              <a:rPr lang="en-US" sz="2520" dirty="0">
                <a:latin typeface="UTM Avo" panose="02040603050506020204" pitchFamily="18"/>
              </a:rPr>
              <a:t> Nam </a:t>
            </a:r>
            <a:r>
              <a:rPr lang="en-US" sz="2520" dirty="0" err="1">
                <a:latin typeface="UTM Avo" panose="02040603050506020204" pitchFamily="18"/>
              </a:rPr>
              <a:t>bước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tới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đài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vinh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quang</a:t>
            </a:r>
            <a:r>
              <a:rPr lang="en-US" sz="2520" dirty="0">
                <a:latin typeface="UTM Avo" panose="02040603050506020204" pitchFamily="18"/>
              </a:rPr>
              <a:t>, </a:t>
            </a:r>
            <a:r>
              <a:rPr lang="en-US" sz="2520" dirty="0" err="1">
                <a:latin typeface="UTM Avo" panose="02040603050506020204" pitchFamily="18"/>
              </a:rPr>
              <a:t>sánh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vai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cùng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các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cường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quốc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năm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châu</a:t>
            </a:r>
            <a:r>
              <a:rPr lang="en-US" sz="2520" dirty="0">
                <a:latin typeface="UTM Avo" panose="02040603050506020204" pitchFamily="18"/>
              </a:rPr>
              <a:t>. </a:t>
            </a:r>
            <a:endParaRPr sz="2267" dirty="0">
              <a:latin typeface="UTM Avo" panose="02040603050506020204" pitchFamily="18"/>
            </a:endParaRPr>
          </a:p>
        </p:txBody>
      </p:sp>
      <p:pic>
        <p:nvPicPr>
          <p:cNvPr id="8" name="Google Shape;255;p5" descr="Mãi khắc ghi lời dạy của Bác Hồ đối với học sinh, sinh viên Việt Nam">
            <a:extLst>
              <a:ext uri="{FF2B5EF4-FFF2-40B4-BE49-F238E27FC236}">
                <a16:creationId xmlns:a16="http://schemas.microsoft.com/office/drawing/2014/main" id="{B4A618B7-C13B-44CF-AB80-73C868EA76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8044" y="2880938"/>
            <a:ext cx="4782095" cy="35865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977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9D23D1-9E87-943A-10E7-E57B60AF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29;p3">
            <a:extLst>
              <a:ext uri="{FF2B5EF4-FFF2-40B4-BE49-F238E27FC236}">
                <a16:creationId xmlns:a16="http://schemas.microsoft.com/office/drawing/2014/main" id="{CEAF9E53-20E2-5790-FB2D-131167EBE046}"/>
              </a:ext>
            </a:extLst>
          </p:cNvPr>
          <p:cNvSpPr/>
          <p:nvPr/>
        </p:nvSpPr>
        <p:spPr>
          <a:xfrm>
            <a:off x="817554" y="1875516"/>
            <a:ext cx="4895242" cy="4521647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  <a:buSzPts val="2000"/>
            </a:pPr>
            <a:r>
              <a:rPr lang="en-US" sz="2520" b="1" dirty="0" err="1">
                <a:latin typeface="UTM Avo" panose="02040603050506020204" pitchFamily="18"/>
              </a:rPr>
              <a:t>Bài</a:t>
            </a:r>
            <a:r>
              <a:rPr lang="en-US" sz="2520" b="1" dirty="0">
                <a:latin typeface="UTM Avo" panose="02040603050506020204" pitchFamily="18"/>
              </a:rPr>
              <a:t> </a:t>
            </a:r>
            <a:r>
              <a:rPr lang="en-US" sz="2520" b="1" dirty="0" err="1">
                <a:latin typeface="UTM Avo" panose="02040603050506020204" pitchFamily="18"/>
              </a:rPr>
              <a:t>tập</a:t>
            </a:r>
            <a:r>
              <a:rPr lang="en-US" sz="2520" b="1" dirty="0">
                <a:latin typeface="UTM Avo" panose="02040603050506020204" pitchFamily="18"/>
              </a:rPr>
              <a:t> 2: </a:t>
            </a:r>
            <a:r>
              <a:rPr lang="en-US" sz="2520" dirty="0" err="1">
                <a:latin typeface="UTM Avo" panose="02040603050506020204" pitchFamily="18"/>
              </a:rPr>
              <a:t>Những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hình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ảnh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sau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cho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biết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các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thế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hệ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trẻ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Việt</a:t>
            </a:r>
            <a:r>
              <a:rPr lang="en-US" sz="2520" dirty="0">
                <a:latin typeface="UTM Avo" panose="02040603050506020204" pitchFamily="18"/>
              </a:rPr>
              <a:t> Nam </a:t>
            </a:r>
            <a:r>
              <a:rPr lang="en-US" sz="2520" dirty="0" err="1">
                <a:latin typeface="UTM Avo" panose="02040603050506020204" pitchFamily="18"/>
              </a:rPr>
              <a:t>từ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Cách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mạng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tháng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Tám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năm</a:t>
            </a:r>
            <a:r>
              <a:rPr lang="en-US" sz="2520" dirty="0">
                <a:latin typeface="UTM Avo" panose="02040603050506020204" pitchFamily="18"/>
              </a:rPr>
              <a:t> 1945 </a:t>
            </a:r>
            <a:r>
              <a:rPr lang="en-US" sz="2520" dirty="0" err="1">
                <a:latin typeface="UTM Avo" panose="02040603050506020204" pitchFamily="18"/>
              </a:rPr>
              <a:t>đến</a:t>
            </a:r>
            <a:r>
              <a:rPr lang="en-US" sz="2520" dirty="0">
                <a:latin typeface="UTM Avo" panose="02040603050506020204" pitchFamily="18"/>
              </a:rPr>
              <a:t> nay </a:t>
            </a:r>
            <a:r>
              <a:rPr lang="en-US" sz="2520" dirty="0" err="1">
                <a:latin typeface="UTM Avo" panose="02040603050506020204" pitchFamily="18"/>
              </a:rPr>
              <a:t>đã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và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đang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làm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gì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để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thực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hiện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lời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căn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dặn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của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Bác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Hồ</a:t>
            </a:r>
            <a:r>
              <a:rPr lang="en-US" sz="2520" dirty="0">
                <a:latin typeface="UTM Avo" panose="02040603050506020204" pitchFamily="18"/>
              </a:rPr>
              <a:t>? </a:t>
            </a:r>
            <a:endParaRPr sz="2520" dirty="0">
              <a:latin typeface="UTM Avo" panose="02040603050506020204" pitchFamily="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A48367-9CDB-7D60-9941-99793B9B4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64990"/>
            <a:ext cx="5419355" cy="474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9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12C9E-C217-F174-405D-2D0AB4943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3;p6">
            <a:extLst>
              <a:ext uri="{FF2B5EF4-FFF2-40B4-BE49-F238E27FC236}">
                <a16:creationId xmlns:a16="http://schemas.microsoft.com/office/drawing/2014/main" id="{0437CDF8-F231-1731-2820-3BA9A8F9BC72}"/>
              </a:ext>
            </a:extLst>
          </p:cNvPr>
          <p:cNvSpPr txBox="1"/>
          <p:nvPr/>
        </p:nvSpPr>
        <p:spPr>
          <a:xfrm>
            <a:off x="2038005" y="1068183"/>
            <a:ext cx="8115986" cy="58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ĐÁP ÁN BÀI TẬP 2</a:t>
            </a:r>
            <a:endParaRPr sz="3024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aphicFrame>
        <p:nvGraphicFramePr>
          <p:cNvPr id="5" name="Google Shape;264;p6">
            <a:extLst>
              <a:ext uri="{FF2B5EF4-FFF2-40B4-BE49-F238E27FC236}">
                <a16:creationId xmlns:a16="http://schemas.microsoft.com/office/drawing/2014/main" id="{6AF22989-6FAB-7450-A117-59E2A76F6A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8274"/>
              </p:ext>
            </p:extLst>
          </p:nvPr>
        </p:nvGraphicFramePr>
        <p:xfrm>
          <a:off x="795201" y="1688124"/>
          <a:ext cx="10601595" cy="5008493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781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9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3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/>
                        <a:t>Ảnh 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3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/>
                        <a:t>Nội dung 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1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/>
                        <a:t>Ảnh</a:t>
                      </a:r>
                      <a:r>
                        <a:rPr lang="en-US" sz="2400" u="none" strike="noStrike" cap="none" dirty="0"/>
                        <a:t> 1</a:t>
                      </a: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1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/>
                        <a:t>Ảnh</a:t>
                      </a:r>
                      <a:r>
                        <a:rPr lang="en-US" sz="2400" u="none" strike="noStrike" cap="none" dirty="0"/>
                        <a:t> 2</a:t>
                      </a: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7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/>
                        <a:t>Ảnh</a:t>
                      </a:r>
                      <a:r>
                        <a:rPr lang="en-US" sz="2400" u="none" strike="noStrike" cap="none" dirty="0"/>
                        <a:t> 3</a:t>
                      </a: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011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/>
                        <a:t>Ảnh</a:t>
                      </a:r>
                      <a:r>
                        <a:rPr lang="en-US" sz="2400" u="none" strike="noStrike" cap="none" dirty="0"/>
                        <a:t> 4 </a:t>
                      </a: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7136" marR="7713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214FC6F-2A21-99D3-8059-FC5BA89FD393}"/>
              </a:ext>
            </a:extLst>
          </p:cNvPr>
          <p:cNvSpPr txBox="1"/>
          <p:nvPr/>
        </p:nvSpPr>
        <p:spPr>
          <a:xfrm>
            <a:off x="3577590" y="2159084"/>
            <a:ext cx="7819206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Phi công Phạm Tuân bay lên vũ trụ cùng phi công Liên Xô Go-rơ-bát-cô. 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97F400-4112-5C7A-5125-13B9A8F0AC6B}"/>
              </a:ext>
            </a:extLst>
          </p:cNvPr>
          <p:cNvSpPr txBox="1"/>
          <p:nvPr/>
        </p:nvSpPr>
        <p:spPr>
          <a:xfrm>
            <a:off x="3577590" y="3290740"/>
            <a:ext cx="7819206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Bộ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đội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Việt Nam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tham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gia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hoạt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giữ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gìn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hòa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bình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thế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giới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1AA9AD-5EEA-0317-D13E-CE1F3FE0A5E1}"/>
              </a:ext>
            </a:extLst>
          </p:cNvPr>
          <p:cNvSpPr txBox="1"/>
          <p:nvPr/>
        </p:nvSpPr>
        <p:spPr>
          <a:xfrm>
            <a:off x="3577590" y="4422396"/>
            <a:ext cx="7819206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Vận động viên Hoàng Xuân Vinh giành Huy chương Vàng ở Đại hội Thể thao Ô-lim-pích 2016. 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286038-ACBC-835D-6C89-F755413E19FB}"/>
              </a:ext>
            </a:extLst>
          </p:cNvPr>
          <p:cNvSpPr txBox="1"/>
          <p:nvPr/>
        </p:nvSpPr>
        <p:spPr>
          <a:xfrm>
            <a:off x="3577590" y="5534664"/>
            <a:ext cx="7819206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Học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sinh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Việt Nam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đoạt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giải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Nhất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cuộc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quốc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sáng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rô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bốt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108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FB43DFD-CA65-A1BF-6C55-47A546300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9;p8">
            <a:extLst>
              <a:ext uri="{FF2B5EF4-FFF2-40B4-BE49-F238E27FC236}">
                <a16:creationId xmlns:a16="http://schemas.microsoft.com/office/drawing/2014/main" id="{21B716F2-4CAA-9AAF-3578-EA3BD333BBB1}"/>
              </a:ext>
            </a:extLst>
          </p:cNvPr>
          <p:cNvSpPr txBox="1"/>
          <p:nvPr/>
        </p:nvSpPr>
        <p:spPr>
          <a:xfrm>
            <a:off x="2144043" y="1641765"/>
            <a:ext cx="7903913" cy="5816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3024" dirty="0" err="1">
                <a:latin typeface="UTM Avo" panose="02040603050506020204" pitchFamily="18"/>
              </a:rPr>
              <a:t>Các</a:t>
            </a:r>
            <a:r>
              <a:rPr lang="en-US" sz="3024" dirty="0">
                <a:latin typeface="UTM Avo" panose="02040603050506020204" pitchFamily="18"/>
              </a:rPr>
              <a:t> </a:t>
            </a:r>
            <a:r>
              <a:rPr lang="en-US" sz="3024" dirty="0" err="1">
                <a:latin typeface="UTM Avo" panose="02040603050506020204" pitchFamily="18"/>
              </a:rPr>
              <a:t>em</a:t>
            </a:r>
            <a:r>
              <a:rPr lang="en-US" sz="3024" dirty="0">
                <a:latin typeface="UTM Avo" panose="02040603050506020204" pitchFamily="18"/>
              </a:rPr>
              <a:t> </a:t>
            </a:r>
            <a:r>
              <a:rPr lang="en-US" sz="3024" dirty="0" err="1">
                <a:latin typeface="UTM Avo" panose="02040603050506020204" pitchFamily="18"/>
              </a:rPr>
              <a:t>hãy</a:t>
            </a:r>
            <a:r>
              <a:rPr lang="en-US" sz="3024" dirty="0">
                <a:latin typeface="UTM Avo" panose="02040603050506020204" pitchFamily="18"/>
              </a:rPr>
              <a:t> </a:t>
            </a:r>
            <a:r>
              <a:rPr lang="en-US" sz="3024" dirty="0" err="1">
                <a:latin typeface="UTM Avo" panose="02040603050506020204" pitchFamily="18"/>
              </a:rPr>
              <a:t>cùng</a:t>
            </a:r>
            <a:r>
              <a:rPr lang="en-US" sz="3024" dirty="0">
                <a:latin typeface="UTM Avo" panose="02040603050506020204" pitchFamily="18"/>
              </a:rPr>
              <a:t> </a:t>
            </a:r>
            <a:r>
              <a:rPr lang="en-US" sz="3024" dirty="0" err="1">
                <a:latin typeface="UTM Avo" panose="02040603050506020204" pitchFamily="18"/>
              </a:rPr>
              <a:t>xem</a:t>
            </a:r>
            <a:r>
              <a:rPr lang="en-US" sz="3024" dirty="0">
                <a:latin typeface="UTM Avo" panose="02040603050506020204" pitchFamily="18"/>
              </a:rPr>
              <a:t> video </a:t>
            </a:r>
            <a:r>
              <a:rPr lang="en-US" sz="3024" dirty="0" err="1">
                <a:latin typeface="UTM Avo" panose="02040603050506020204" pitchFamily="18"/>
              </a:rPr>
              <a:t>sau</a:t>
            </a:r>
            <a:r>
              <a:rPr lang="en-US" sz="3024" dirty="0">
                <a:latin typeface="UTM Avo" panose="02040603050506020204" pitchFamily="18"/>
              </a:rPr>
              <a:t> </a:t>
            </a:r>
            <a:r>
              <a:rPr lang="en-US" sz="3024" dirty="0" err="1">
                <a:latin typeface="UTM Avo" panose="02040603050506020204" pitchFamily="18"/>
              </a:rPr>
              <a:t>đây</a:t>
            </a:r>
            <a:r>
              <a:rPr lang="en-US" sz="3024" dirty="0">
                <a:latin typeface="UTM Avo" panose="02040603050506020204" pitchFamily="18"/>
              </a:rPr>
              <a:t>:</a:t>
            </a:r>
            <a:endParaRPr sz="2267" dirty="0">
              <a:latin typeface="UTM Avo" panose="02040603050506020204" pitchFamily="18"/>
            </a:endParaRP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0CD9076F-CBA8-C0BC-E610-46CDB0A13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777" y="2477845"/>
            <a:ext cx="6596444" cy="41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5554642-81B0-6DCC-2014-7C307E4C3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85;p9">
            <a:extLst>
              <a:ext uri="{FF2B5EF4-FFF2-40B4-BE49-F238E27FC236}">
                <a16:creationId xmlns:a16="http://schemas.microsoft.com/office/drawing/2014/main" id="{F54F2605-C21C-93C3-546E-8E6993FBDE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047" y="1726363"/>
            <a:ext cx="4401796" cy="51316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86;p9">
            <a:extLst>
              <a:ext uri="{FF2B5EF4-FFF2-40B4-BE49-F238E27FC236}">
                <a16:creationId xmlns:a16="http://schemas.microsoft.com/office/drawing/2014/main" id="{B4CBE6E7-2A91-2575-6370-D377BE572AE5}"/>
              </a:ext>
            </a:extLst>
          </p:cNvPr>
          <p:cNvSpPr txBox="1"/>
          <p:nvPr/>
        </p:nvSpPr>
        <p:spPr>
          <a:xfrm>
            <a:off x="5162843" y="2635736"/>
            <a:ext cx="6877304" cy="230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1" tIns="0" rIns="90711" bIns="90711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788" b="1" dirty="0">
                <a:solidFill>
                  <a:schemeClr val="dk1"/>
                </a:solidFill>
                <a:latin typeface="UTM Avo" panose="02040603050506020204" pitchFamily="18"/>
              </a:rPr>
              <a:t>HOẠT ĐỘNG 1: </a:t>
            </a:r>
            <a:endParaRPr sz="4788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4788" b="1" dirty="0">
                <a:solidFill>
                  <a:schemeClr val="dk1"/>
                </a:solidFill>
                <a:latin typeface="UTM Avo" panose="02040603050506020204" pitchFamily="18"/>
              </a:rPr>
              <a:t>ĐỌC THÀNH TIẾNG</a:t>
            </a:r>
            <a:endParaRPr sz="2267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F794AD-D5B2-ECA8-8191-83EC557E0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1;p10">
            <a:extLst>
              <a:ext uri="{FF2B5EF4-FFF2-40B4-BE49-F238E27FC236}">
                <a16:creationId xmlns:a16="http://schemas.microsoft.com/office/drawing/2014/main" id="{DCEB279F-6838-DBA5-F114-28722A70C874}"/>
              </a:ext>
            </a:extLst>
          </p:cNvPr>
          <p:cNvSpPr/>
          <p:nvPr/>
        </p:nvSpPr>
        <p:spPr>
          <a:xfrm>
            <a:off x="6101839" y="1671872"/>
            <a:ext cx="4662490" cy="787663"/>
          </a:xfrm>
          <a:prstGeom prst="plaque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81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buClr>
                <a:srgbClr val="C00000"/>
              </a:buClr>
              <a:buSzPts val="24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GIỌNG ĐỌC TRONG BÀI</a:t>
            </a:r>
            <a:endParaRPr sz="24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oogle Shape;292;p10">
            <a:extLst>
              <a:ext uri="{FF2B5EF4-FFF2-40B4-BE49-F238E27FC236}">
                <a16:creationId xmlns:a16="http://schemas.microsoft.com/office/drawing/2014/main" id="{8DC06F00-50FC-1438-D288-3AA9D0E47694}"/>
              </a:ext>
            </a:extLst>
          </p:cNvPr>
          <p:cNvGrpSpPr/>
          <p:nvPr/>
        </p:nvGrpSpPr>
        <p:grpSpPr>
          <a:xfrm>
            <a:off x="1022595" y="1881945"/>
            <a:ext cx="2976950" cy="4119615"/>
            <a:chOff x="624596" y="982906"/>
            <a:chExt cx="2001980" cy="3181003"/>
          </a:xfrm>
        </p:grpSpPr>
        <p:sp>
          <p:nvSpPr>
            <p:cNvPr id="4" name="Google Shape;293;p10">
              <a:extLst>
                <a:ext uri="{FF2B5EF4-FFF2-40B4-BE49-F238E27FC236}">
                  <a16:creationId xmlns:a16="http://schemas.microsoft.com/office/drawing/2014/main" id="{A82440DB-BA84-B2C7-0F86-9CDFCB42030E}"/>
                </a:ext>
              </a:extLst>
            </p:cNvPr>
            <p:cNvSpPr/>
            <p:nvPr/>
          </p:nvSpPr>
          <p:spPr>
            <a:xfrm>
              <a:off x="744759" y="1142009"/>
              <a:ext cx="1881817" cy="3021900"/>
            </a:xfrm>
            <a:prstGeom prst="roundRect">
              <a:avLst>
                <a:gd name="adj" fmla="val 4313"/>
              </a:avLst>
            </a:prstGeom>
            <a:solidFill>
              <a:srgbClr val="DFF2F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5" name="Google Shape;294;p10">
              <a:extLst>
                <a:ext uri="{FF2B5EF4-FFF2-40B4-BE49-F238E27FC236}">
                  <a16:creationId xmlns:a16="http://schemas.microsoft.com/office/drawing/2014/main" id="{A84A7E50-A9E4-2C0F-737F-6501BF0B2F0F}"/>
                </a:ext>
              </a:extLst>
            </p:cNvPr>
            <p:cNvSpPr/>
            <p:nvPr/>
          </p:nvSpPr>
          <p:spPr>
            <a:xfrm>
              <a:off x="624596" y="982906"/>
              <a:ext cx="1881817" cy="2984405"/>
            </a:xfrm>
            <a:custGeom>
              <a:avLst/>
              <a:gdLst/>
              <a:ahLst/>
              <a:cxnLst/>
              <a:rect l="l" t="t" r="r" b="b"/>
              <a:pathLst>
                <a:path w="53747" h="74336" extrusionOk="0">
                  <a:moveTo>
                    <a:pt x="52246" y="65"/>
                  </a:moveTo>
                  <a:cubicBezTo>
                    <a:pt x="53040" y="65"/>
                    <a:pt x="53682" y="711"/>
                    <a:pt x="53682" y="1501"/>
                  </a:cubicBezTo>
                  <a:lnTo>
                    <a:pt x="53682" y="72835"/>
                  </a:lnTo>
                  <a:cubicBezTo>
                    <a:pt x="53682" y="73625"/>
                    <a:pt x="53040" y="74268"/>
                    <a:pt x="52246" y="74268"/>
                  </a:cubicBezTo>
                  <a:lnTo>
                    <a:pt x="1501" y="74268"/>
                  </a:lnTo>
                  <a:cubicBezTo>
                    <a:pt x="711" y="74268"/>
                    <a:pt x="65" y="73625"/>
                    <a:pt x="65" y="72835"/>
                  </a:cubicBezTo>
                  <a:lnTo>
                    <a:pt x="65" y="1501"/>
                  </a:lnTo>
                  <a:cubicBezTo>
                    <a:pt x="65" y="711"/>
                    <a:pt x="711" y="65"/>
                    <a:pt x="1501" y="65"/>
                  </a:cubicBezTo>
                  <a:close/>
                  <a:moveTo>
                    <a:pt x="1501" y="1"/>
                  </a:moveTo>
                  <a:cubicBezTo>
                    <a:pt x="676" y="1"/>
                    <a:pt x="0" y="675"/>
                    <a:pt x="0" y="1501"/>
                  </a:cubicBezTo>
                  <a:lnTo>
                    <a:pt x="0" y="72835"/>
                  </a:lnTo>
                  <a:cubicBezTo>
                    <a:pt x="0" y="73660"/>
                    <a:pt x="676" y="74336"/>
                    <a:pt x="1501" y="74336"/>
                  </a:cubicBezTo>
                  <a:lnTo>
                    <a:pt x="52246" y="74336"/>
                  </a:lnTo>
                  <a:cubicBezTo>
                    <a:pt x="53076" y="74336"/>
                    <a:pt x="53747" y="73660"/>
                    <a:pt x="53747" y="72835"/>
                  </a:cubicBezTo>
                  <a:lnTo>
                    <a:pt x="53747" y="1501"/>
                  </a:lnTo>
                  <a:cubicBezTo>
                    <a:pt x="53747" y="675"/>
                    <a:pt x="53076" y="1"/>
                    <a:pt x="52246" y="1"/>
                  </a:cubicBez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295;p10">
            <a:extLst>
              <a:ext uri="{FF2B5EF4-FFF2-40B4-BE49-F238E27FC236}">
                <a16:creationId xmlns:a16="http://schemas.microsoft.com/office/drawing/2014/main" id="{3381C0DB-3981-98B0-92E0-46F2DA5F2C11}"/>
              </a:ext>
            </a:extLst>
          </p:cNvPr>
          <p:cNvGrpSpPr/>
          <p:nvPr/>
        </p:nvGrpSpPr>
        <p:grpSpPr>
          <a:xfrm>
            <a:off x="364291" y="6214659"/>
            <a:ext cx="5307571" cy="219959"/>
            <a:chOff x="0" y="4397412"/>
            <a:chExt cx="4600713" cy="150450"/>
          </a:xfrm>
        </p:grpSpPr>
        <p:sp>
          <p:nvSpPr>
            <p:cNvPr id="7" name="Google Shape;296;p10">
              <a:extLst>
                <a:ext uri="{FF2B5EF4-FFF2-40B4-BE49-F238E27FC236}">
                  <a16:creationId xmlns:a16="http://schemas.microsoft.com/office/drawing/2014/main" id="{F1A328A9-FCD1-8598-BABC-D2FB24C36188}"/>
                </a:ext>
              </a:extLst>
            </p:cNvPr>
            <p:cNvSpPr/>
            <p:nvPr/>
          </p:nvSpPr>
          <p:spPr>
            <a:xfrm>
              <a:off x="0" y="4397412"/>
              <a:ext cx="4600713" cy="2416"/>
            </a:xfrm>
            <a:custGeom>
              <a:avLst/>
              <a:gdLst/>
              <a:ahLst/>
              <a:cxnLst/>
              <a:rect l="l" t="t" r="r" b="b"/>
              <a:pathLst>
                <a:path w="131402" h="69" extrusionOk="0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8" name="Google Shape;297;p10">
              <a:extLst>
                <a:ext uri="{FF2B5EF4-FFF2-40B4-BE49-F238E27FC236}">
                  <a16:creationId xmlns:a16="http://schemas.microsoft.com/office/drawing/2014/main" id="{BCCFFA87-DF22-49D6-3D12-CB3F20A40FB8}"/>
                </a:ext>
              </a:extLst>
            </p:cNvPr>
            <p:cNvSpPr/>
            <p:nvPr/>
          </p:nvSpPr>
          <p:spPr>
            <a:xfrm>
              <a:off x="755786" y="4545586"/>
              <a:ext cx="305519" cy="2276"/>
            </a:xfrm>
            <a:custGeom>
              <a:avLst/>
              <a:gdLst/>
              <a:ahLst/>
              <a:cxnLst/>
              <a:rect l="l" t="t" r="r" b="b"/>
              <a:pathLst>
                <a:path w="8726" h="65" extrusionOk="0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9" name="Google Shape;298;p10">
              <a:extLst>
                <a:ext uri="{FF2B5EF4-FFF2-40B4-BE49-F238E27FC236}">
                  <a16:creationId xmlns:a16="http://schemas.microsoft.com/office/drawing/2014/main" id="{94B10324-3586-0AF8-2674-DBB5EF45C0E7}"/>
                </a:ext>
              </a:extLst>
            </p:cNvPr>
            <p:cNvSpPr/>
            <p:nvPr/>
          </p:nvSpPr>
          <p:spPr>
            <a:xfrm>
              <a:off x="1619552" y="4536412"/>
              <a:ext cx="497808" cy="2276"/>
            </a:xfrm>
            <a:custGeom>
              <a:avLst/>
              <a:gdLst/>
              <a:ahLst/>
              <a:cxnLst/>
              <a:rect l="l" t="t" r="r" b="b"/>
              <a:pathLst>
                <a:path w="14218" h="65" extrusionOk="0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0" name="Google Shape;299;p10">
              <a:extLst>
                <a:ext uri="{FF2B5EF4-FFF2-40B4-BE49-F238E27FC236}">
                  <a16:creationId xmlns:a16="http://schemas.microsoft.com/office/drawing/2014/main" id="{5FF33E76-616C-7214-02D8-B4182E9C5884}"/>
                </a:ext>
              </a:extLst>
            </p:cNvPr>
            <p:cNvSpPr/>
            <p:nvPr/>
          </p:nvSpPr>
          <p:spPr>
            <a:xfrm>
              <a:off x="1070481" y="4460119"/>
              <a:ext cx="175833" cy="2311"/>
            </a:xfrm>
            <a:custGeom>
              <a:avLst/>
              <a:gdLst/>
              <a:ahLst/>
              <a:cxnLst/>
              <a:rect l="l" t="t" r="r" b="b"/>
              <a:pathLst>
                <a:path w="5022" h="66" extrusionOk="0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1" name="Google Shape;300;p10">
              <a:extLst>
                <a:ext uri="{FF2B5EF4-FFF2-40B4-BE49-F238E27FC236}">
                  <a16:creationId xmlns:a16="http://schemas.microsoft.com/office/drawing/2014/main" id="{4D3E6893-888A-490B-CE1A-E4FC6E5FA9F5}"/>
                </a:ext>
              </a:extLst>
            </p:cNvPr>
            <p:cNvSpPr/>
            <p:nvPr/>
          </p:nvSpPr>
          <p:spPr>
            <a:xfrm>
              <a:off x="2732853" y="4514424"/>
              <a:ext cx="418259" cy="2276"/>
            </a:xfrm>
            <a:custGeom>
              <a:avLst/>
              <a:gdLst/>
              <a:ahLst/>
              <a:cxnLst/>
              <a:rect l="l" t="t" r="r" b="b"/>
              <a:pathLst>
                <a:path w="11946" h="65" extrusionOk="0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pic>
        <p:nvPicPr>
          <p:cNvPr id="12" name="Google Shape;301;p10">
            <a:extLst>
              <a:ext uri="{FF2B5EF4-FFF2-40B4-BE49-F238E27FC236}">
                <a16:creationId xmlns:a16="http://schemas.microsoft.com/office/drawing/2014/main" id="{F4BBB07C-5C8A-0C63-FFF2-C26AD7C3FC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8155" y="2799799"/>
            <a:ext cx="2615033" cy="34540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302;p10">
            <a:extLst>
              <a:ext uri="{FF2B5EF4-FFF2-40B4-BE49-F238E27FC236}">
                <a16:creationId xmlns:a16="http://schemas.microsoft.com/office/drawing/2014/main" id="{83C84D38-2A30-2C84-919F-B19F3C5235D2}"/>
              </a:ext>
            </a:extLst>
          </p:cNvPr>
          <p:cNvGrpSpPr/>
          <p:nvPr/>
        </p:nvGrpSpPr>
        <p:grpSpPr>
          <a:xfrm>
            <a:off x="5518081" y="4285254"/>
            <a:ext cx="5556255" cy="2119110"/>
            <a:chOff x="324823" y="1944243"/>
            <a:chExt cx="4410158" cy="1681998"/>
          </a:xfrm>
        </p:grpSpPr>
        <p:sp>
          <p:nvSpPr>
            <p:cNvPr id="14" name="Google Shape;303;p10">
              <a:extLst>
                <a:ext uri="{FF2B5EF4-FFF2-40B4-BE49-F238E27FC236}">
                  <a16:creationId xmlns:a16="http://schemas.microsoft.com/office/drawing/2014/main" id="{419F5DA3-BCAA-3F87-6B30-6290C988E809}"/>
                </a:ext>
              </a:extLst>
            </p:cNvPr>
            <p:cNvSpPr/>
            <p:nvPr/>
          </p:nvSpPr>
          <p:spPr>
            <a:xfrm>
              <a:off x="546976" y="1955814"/>
              <a:ext cx="4188005" cy="16704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FBE4D5"/>
                </a:solidFill>
                <a:latin typeface="UTM Avo" panose="02040603050506020204" pitchFamily="18"/>
              </a:endParaRPr>
            </a:p>
          </p:txBody>
        </p:sp>
        <p:pic>
          <p:nvPicPr>
            <p:cNvPr id="15" name="Google Shape;304;p10" descr="https://cdn-icons-png.flaticon.com/128/5184/5184592.png">
              <a:extLst>
                <a:ext uri="{FF2B5EF4-FFF2-40B4-BE49-F238E27FC236}">
                  <a16:creationId xmlns:a16="http://schemas.microsoft.com/office/drawing/2014/main" id="{62FCB21F-848F-39FC-D98F-64D9FD7514F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4823" y="1944243"/>
              <a:ext cx="444304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305;p10">
              <a:extLst>
                <a:ext uri="{FF2B5EF4-FFF2-40B4-BE49-F238E27FC236}">
                  <a16:creationId xmlns:a16="http://schemas.microsoft.com/office/drawing/2014/main" id="{3521FD16-344C-6366-7F37-FC525330D091}"/>
                </a:ext>
              </a:extLst>
            </p:cNvPr>
            <p:cNvSpPr txBox="1"/>
            <p:nvPr/>
          </p:nvSpPr>
          <p:spPr>
            <a:xfrm>
              <a:off x="888260" y="2092358"/>
              <a:ext cx="3505436" cy="14114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rõ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ràng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rành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mạch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bảng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thống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kê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theo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trình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tự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hàng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ngang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17" name="Google Shape;306;p10">
            <a:extLst>
              <a:ext uri="{FF2B5EF4-FFF2-40B4-BE49-F238E27FC236}">
                <a16:creationId xmlns:a16="http://schemas.microsoft.com/office/drawing/2014/main" id="{39D6CCF5-0F5F-32B0-46BF-CFF37F2F23D0}"/>
              </a:ext>
            </a:extLst>
          </p:cNvPr>
          <p:cNvGrpSpPr/>
          <p:nvPr/>
        </p:nvGrpSpPr>
        <p:grpSpPr>
          <a:xfrm>
            <a:off x="5518081" y="2692161"/>
            <a:ext cx="5556255" cy="1373818"/>
            <a:chOff x="324823" y="1908158"/>
            <a:chExt cx="4410158" cy="1090439"/>
          </a:xfrm>
        </p:grpSpPr>
        <p:sp>
          <p:nvSpPr>
            <p:cNvPr id="18" name="Google Shape;307;p10">
              <a:extLst>
                <a:ext uri="{FF2B5EF4-FFF2-40B4-BE49-F238E27FC236}">
                  <a16:creationId xmlns:a16="http://schemas.microsoft.com/office/drawing/2014/main" id="{2D6012A0-6EAA-55C7-8508-B2B91B9A88E5}"/>
                </a:ext>
              </a:extLst>
            </p:cNvPr>
            <p:cNvSpPr/>
            <p:nvPr/>
          </p:nvSpPr>
          <p:spPr>
            <a:xfrm>
              <a:off x="546976" y="1908158"/>
              <a:ext cx="4188005" cy="109043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FBE4D5"/>
                </a:solidFill>
                <a:latin typeface="UTM Avo" panose="02040603050506020204" pitchFamily="18"/>
              </a:endParaRPr>
            </a:p>
          </p:txBody>
        </p:sp>
        <p:pic>
          <p:nvPicPr>
            <p:cNvPr id="19" name="Google Shape;308;p10" descr="https://cdn-icons-png.flaticon.com/128/5184/5184592.png">
              <a:extLst>
                <a:ext uri="{FF2B5EF4-FFF2-40B4-BE49-F238E27FC236}">
                  <a16:creationId xmlns:a16="http://schemas.microsoft.com/office/drawing/2014/main" id="{D9F4D131-D9B9-C885-2787-7C5335D7C97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4823" y="1944243"/>
              <a:ext cx="444304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09;p10">
              <a:extLst>
                <a:ext uri="{FF2B5EF4-FFF2-40B4-BE49-F238E27FC236}">
                  <a16:creationId xmlns:a16="http://schemas.microsoft.com/office/drawing/2014/main" id="{3FE1DC66-02FB-A24A-8BE3-00F617DA6487}"/>
                </a:ext>
              </a:extLst>
            </p:cNvPr>
            <p:cNvSpPr txBox="1"/>
            <p:nvPr/>
          </p:nvSpPr>
          <p:spPr>
            <a:xfrm>
              <a:off x="827322" y="1993593"/>
              <a:ext cx="3646450" cy="9717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Giọng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thể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hiện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tình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cảm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trân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trọng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tự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hào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  <a:endParaRPr sz="240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83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7D3FE-96B8-90E8-56CA-521EEB99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8;p11">
            <a:extLst>
              <a:ext uri="{FF2B5EF4-FFF2-40B4-BE49-F238E27FC236}">
                <a16:creationId xmlns:a16="http://schemas.microsoft.com/office/drawing/2014/main" id="{C973A720-2816-0068-F1CE-B764F07A5E49}"/>
              </a:ext>
            </a:extLst>
          </p:cNvPr>
          <p:cNvSpPr/>
          <p:nvPr/>
        </p:nvSpPr>
        <p:spPr>
          <a:xfrm>
            <a:off x="3407431" y="1986918"/>
            <a:ext cx="5377137" cy="79206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UTM Avo" panose="02040603050506020204" pitchFamily="18"/>
              </a:rPr>
              <a:t>LUYỆN ĐỌC MỘT SỐ TỪ KHÓ</a:t>
            </a:r>
            <a:endParaRPr sz="2400" dirty="0">
              <a:solidFill>
                <a:srgbClr val="002060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319;p11">
            <a:extLst>
              <a:ext uri="{FF2B5EF4-FFF2-40B4-BE49-F238E27FC236}">
                <a16:creationId xmlns:a16="http://schemas.microsoft.com/office/drawing/2014/main" id="{2787A1F1-7481-46A0-D24B-022EB8655887}"/>
              </a:ext>
            </a:extLst>
          </p:cNvPr>
          <p:cNvSpPr/>
          <p:nvPr/>
        </p:nvSpPr>
        <p:spPr>
          <a:xfrm>
            <a:off x="611980" y="3108959"/>
            <a:ext cx="3051400" cy="1823296"/>
          </a:xfrm>
          <a:prstGeom prst="cloud">
            <a:avLst/>
          </a:prstGeom>
          <a:solidFill>
            <a:srgbClr val="FFFFFF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i="1" dirty="0" err="1">
                <a:latin typeface="UTM Avo" panose="02040603050506020204" pitchFamily="18"/>
              </a:rPr>
              <a:t>Khổng</a:t>
            </a:r>
            <a:r>
              <a:rPr lang="en-US" sz="2400" i="1" dirty="0">
                <a:latin typeface="UTM Avo" panose="02040603050506020204" pitchFamily="18"/>
              </a:rPr>
              <a:t> </a:t>
            </a:r>
            <a:r>
              <a:rPr lang="en-US" sz="2400" i="1" dirty="0" err="1">
                <a:latin typeface="UTM Avo" panose="02040603050506020204" pitchFamily="18"/>
              </a:rPr>
              <a:t>Tử</a:t>
            </a:r>
            <a:endParaRPr sz="2400" i="1" dirty="0">
              <a:latin typeface="UTM Avo" panose="02040603050506020204" pitchFamily="18"/>
            </a:endParaRPr>
          </a:p>
        </p:txBody>
      </p:sp>
      <p:sp>
        <p:nvSpPr>
          <p:cNvPr id="8" name="Google Shape;320;p11">
            <a:extLst>
              <a:ext uri="{FF2B5EF4-FFF2-40B4-BE49-F238E27FC236}">
                <a16:creationId xmlns:a16="http://schemas.microsoft.com/office/drawing/2014/main" id="{AFE0DEE0-F9B3-B104-04A4-F2E54825A102}"/>
              </a:ext>
            </a:extLst>
          </p:cNvPr>
          <p:cNvSpPr/>
          <p:nvPr/>
        </p:nvSpPr>
        <p:spPr>
          <a:xfrm>
            <a:off x="4006952" y="3108959"/>
            <a:ext cx="3295653" cy="1958238"/>
          </a:xfrm>
          <a:prstGeom prst="cloud">
            <a:avLst/>
          </a:prstGeom>
          <a:solidFill>
            <a:srgbClr val="FFFFFF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i="1" dirty="0" err="1">
                <a:latin typeface="UTM Avo" panose="02040603050506020204" pitchFamily="18"/>
              </a:rPr>
              <a:t>văn</a:t>
            </a:r>
            <a:r>
              <a:rPr lang="en-US" sz="2400" i="1" dirty="0">
                <a:latin typeface="UTM Avo" panose="02040603050506020204" pitchFamily="18"/>
              </a:rPr>
              <a:t> </a:t>
            </a:r>
            <a:r>
              <a:rPr lang="en-US" sz="2400" i="1" dirty="0" err="1">
                <a:latin typeface="UTM Avo" panose="02040603050506020204" pitchFamily="18"/>
              </a:rPr>
              <a:t>hiến</a:t>
            </a:r>
            <a:endParaRPr sz="2400" i="1" dirty="0">
              <a:latin typeface="UTM Avo" panose="02040603050506020204" pitchFamily="18"/>
            </a:endParaRPr>
          </a:p>
        </p:txBody>
      </p:sp>
      <p:sp>
        <p:nvSpPr>
          <p:cNvPr id="9" name="Google Shape;321;p11">
            <a:extLst>
              <a:ext uri="{FF2B5EF4-FFF2-40B4-BE49-F238E27FC236}">
                <a16:creationId xmlns:a16="http://schemas.microsoft.com/office/drawing/2014/main" id="{B447A8DB-9B14-11BA-44C0-02AC72D263CF}"/>
              </a:ext>
            </a:extLst>
          </p:cNvPr>
          <p:cNvSpPr/>
          <p:nvPr/>
        </p:nvSpPr>
        <p:spPr>
          <a:xfrm>
            <a:off x="7646177" y="3108959"/>
            <a:ext cx="4034906" cy="1823296"/>
          </a:xfrm>
          <a:prstGeom prst="cloud">
            <a:avLst/>
          </a:prstGeom>
          <a:solidFill>
            <a:srgbClr val="FFFFFF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i="1" dirty="0" err="1">
                <a:latin typeface="UTM Avo" panose="02040603050506020204" pitchFamily="18"/>
              </a:rPr>
              <a:t>chứng</a:t>
            </a:r>
            <a:r>
              <a:rPr lang="en-US" sz="2400" i="1" dirty="0">
                <a:latin typeface="UTM Avo" panose="02040603050506020204" pitchFamily="18"/>
              </a:rPr>
              <a:t> </a:t>
            </a:r>
            <a:r>
              <a:rPr lang="en-US" sz="2400" i="1" dirty="0" err="1">
                <a:latin typeface="UTM Avo" panose="02040603050506020204" pitchFamily="18"/>
              </a:rPr>
              <a:t>tích</a:t>
            </a:r>
            <a:endParaRPr sz="2400" i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75370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8F6B1-AE96-23FC-CD77-7F018B334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327;p12">
            <a:extLst>
              <a:ext uri="{FF2B5EF4-FFF2-40B4-BE49-F238E27FC236}">
                <a16:creationId xmlns:a16="http://schemas.microsoft.com/office/drawing/2014/main" id="{81BF4DE7-CF3C-1DFA-8E4B-AF09B881EB5F}"/>
              </a:ext>
            </a:extLst>
          </p:cNvPr>
          <p:cNvGrpSpPr/>
          <p:nvPr/>
        </p:nvGrpSpPr>
        <p:grpSpPr>
          <a:xfrm>
            <a:off x="1752979" y="1873903"/>
            <a:ext cx="8686041" cy="901822"/>
            <a:chOff x="3391079" y="286730"/>
            <a:chExt cx="13788717" cy="1431604"/>
          </a:xfrm>
        </p:grpSpPr>
        <p:sp>
          <p:nvSpPr>
            <p:cNvPr id="4" name="Google Shape;328;p12">
              <a:extLst>
                <a:ext uri="{FF2B5EF4-FFF2-40B4-BE49-F238E27FC236}">
                  <a16:creationId xmlns:a16="http://schemas.microsoft.com/office/drawing/2014/main" id="{BEC28459-3FAA-E71C-3085-F6DA02BCEF01}"/>
                </a:ext>
              </a:extLst>
            </p:cNvPr>
            <p:cNvSpPr/>
            <p:nvPr/>
          </p:nvSpPr>
          <p:spPr>
            <a:xfrm>
              <a:off x="3391079" y="286730"/>
              <a:ext cx="13788717" cy="1431604"/>
            </a:xfrm>
            <a:custGeom>
              <a:avLst/>
              <a:gdLst/>
              <a:ahLst/>
              <a:cxnLst/>
              <a:rect l="l" t="t" r="r" b="b"/>
              <a:pathLst>
                <a:path w="2754516" h="407051" extrusionOk="0">
                  <a:moveTo>
                    <a:pt x="2754516" y="326"/>
                  </a:moveTo>
                  <a:cubicBezTo>
                    <a:pt x="2681703" y="0"/>
                    <a:pt x="2614282" y="38659"/>
                    <a:pt x="2577781" y="101663"/>
                  </a:cubicBezTo>
                  <a:cubicBezTo>
                    <a:pt x="2541280" y="164667"/>
                    <a:pt x="2541280" y="242385"/>
                    <a:pt x="2577781" y="305389"/>
                  </a:cubicBezTo>
                  <a:cubicBezTo>
                    <a:pt x="2614282" y="368393"/>
                    <a:pt x="2681703" y="407052"/>
                    <a:pt x="2754516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noAutofit/>
            </a:bodyPr>
            <a:lstStyle/>
            <a:p>
              <a:endParaRPr sz="2400" b="1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Google Shape;329;p12">
              <a:extLst>
                <a:ext uri="{FF2B5EF4-FFF2-40B4-BE49-F238E27FC236}">
                  <a16:creationId xmlns:a16="http://schemas.microsoft.com/office/drawing/2014/main" id="{39606619-620A-848B-3A63-BB8626368AFF}"/>
                </a:ext>
              </a:extLst>
            </p:cNvPr>
            <p:cNvSpPr txBox="1"/>
            <p:nvPr/>
          </p:nvSpPr>
          <p:spPr>
            <a:xfrm>
              <a:off x="4121411" y="620080"/>
              <a:ext cx="12019741" cy="770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Đọc</a:t>
              </a:r>
              <a:r>
                <a:rPr lang="en-US" sz="2400" b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thông</a:t>
              </a:r>
              <a:r>
                <a:rPr lang="en-US" sz="2400" b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tin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trong</a:t>
              </a:r>
              <a:r>
                <a:rPr lang="en-US" sz="2400" b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bảng</a:t>
              </a:r>
              <a:r>
                <a:rPr lang="en-US" sz="2400" b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thống</a:t>
              </a:r>
              <a:r>
                <a:rPr lang="en-US" sz="2400" b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kê</a:t>
              </a:r>
              <a:endParaRPr sz="2400" b="1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6" name="Google Shape;330;p12">
            <a:extLst>
              <a:ext uri="{FF2B5EF4-FFF2-40B4-BE49-F238E27FC236}">
                <a16:creationId xmlns:a16="http://schemas.microsoft.com/office/drawing/2014/main" id="{8FFE470B-CABC-D21A-007E-91F9EEAF8306}"/>
              </a:ext>
            </a:extLst>
          </p:cNvPr>
          <p:cNvSpPr txBox="1"/>
          <p:nvPr/>
        </p:nvSpPr>
        <p:spPr>
          <a:xfrm>
            <a:off x="691300" y="2775725"/>
            <a:ext cx="10569862" cy="3070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marL="432020" indent="-432020" algn="just">
              <a:lnSpc>
                <a:spcPct val="20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/>
              </a:rPr>
              <a:t>Triều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đại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Lý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khoa </a:t>
            </a:r>
            <a:r>
              <a:rPr lang="en-US" sz="2400" dirty="0" err="1">
                <a:latin typeface="UTM Avo" panose="02040603050506020204" pitchFamily="18"/>
              </a:rPr>
              <a:t>thi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6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tiến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sĩ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11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nguyên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 </a:t>
            </a:r>
            <a:r>
              <a:rPr lang="en-US" sz="2400" dirty="0">
                <a:latin typeface="UTM Avo" panose="02040603050506020204" pitchFamily="18"/>
              </a:rPr>
              <a:t>0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  <a:p>
            <a:pPr marL="432020" indent="-432020" algn="just">
              <a:lnSpc>
                <a:spcPct val="20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/>
              </a:rPr>
              <a:t>Triều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đại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Trần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khoa </a:t>
            </a:r>
            <a:r>
              <a:rPr lang="en-US" sz="2400" dirty="0" err="1">
                <a:latin typeface="UTM Avo" panose="02040603050506020204" pitchFamily="18"/>
              </a:rPr>
              <a:t>thi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14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tiến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sĩ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51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nguyên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9</a:t>
            </a:r>
          </a:p>
          <a:p>
            <a:pPr marL="432020" indent="-432020" algn="just">
              <a:lnSpc>
                <a:spcPct val="200000"/>
              </a:lnSpc>
              <a:buSzPts val="2000"/>
              <a:buFont typeface="Arial"/>
              <a:buChar char="•"/>
            </a:pPr>
            <a:r>
              <a:rPr lang="en-US" sz="2400" dirty="0">
                <a:latin typeface="UTM Avo" panose="02040603050506020204" pitchFamily="18"/>
              </a:rPr>
              <a:t>…</a:t>
            </a:r>
            <a:endParaRPr sz="2400" dirty="0">
              <a:latin typeface="UTM Avo" panose="02040603050506020204" pitchFamily="18"/>
            </a:endParaRPr>
          </a:p>
          <a:p>
            <a:pPr marL="432020" indent="-432020" algn="just">
              <a:lnSpc>
                <a:spcPct val="20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/>
              </a:rPr>
              <a:t>Tổng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cộng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khoa </a:t>
            </a:r>
            <a:r>
              <a:rPr lang="en-US" sz="2400" dirty="0" err="1">
                <a:latin typeface="UTM Avo" panose="02040603050506020204" pitchFamily="18"/>
              </a:rPr>
              <a:t>thi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185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tiến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sĩ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2896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nguyên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latin typeface="UTM Avo" panose="02040603050506020204" pitchFamily="18"/>
              </a:rPr>
              <a:t> 47</a:t>
            </a:r>
            <a:endParaRPr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78335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58557-1B65-8C5E-29DC-5EC50FD94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5;p13">
            <a:extLst>
              <a:ext uri="{FF2B5EF4-FFF2-40B4-BE49-F238E27FC236}">
                <a16:creationId xmlns:a16="http://schemas.microsoft.com/office/drawing/2014/main" id="{2DB49706-E4FB-C869-B944-BF547AC93A90}"/>
              </a:ext>
            </a:extLst>
          </p:cNvPr>
          <p:cNvSpPr txBox="1"/>
          <p:nvPr/>
        </p:nvSpPr>
        <p:spPr>
          <a:xfrm>
            <a:off x="927797" y="2584761"/>
            <a:ext cx="6031364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chemeClr val="dk1"/>
                </a:solidFill>
                <a:latin typeface="UTM Avo" panose="02040603050506020204" pitchFamily="18"/>
              </a:rPr>
              <a:t>HOẠT ĐỘNG 2: </a:t>
            </a:r>
            <a:endParaRPr sz="5400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chemeClr val="dk1"/>
                </a:solidFill>
                <a:latin typeface="UTM Avo" panose="02040603050506020204" pitchFamily="18"/>
              </a:rPr>
              <a:t>ĐỌC HIỂU</a:t>
            </a:r>
            <a:endParaRPr sz="54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3" name="Google Shape;336;p13">
            <a:extLst>
              <a:ext uri="{FF2B5EF4-FFF2-40B4-BE49-F238E27FC236}">
                <a16:creationId xmlns:a16="http://schemas.microsoft.com/office/drawing/2014/main" id="{7F57E7E8-1E98-C749-FC10-1DD79E2650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420691" y="1540537"/>
            <a:ext cx="3464466" cy="4805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49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706AF-D730-25E4-8F6F-E54738B13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1;p14">
            <a:extLst>
              <a:ext uri="{FF2B5EF4-FFF2-40B4-BE49-F238E27FC236}">
                <a16:creationId xmlns:a16="http://schemas.microsoft.com/office/drawing/2014/main" id="{46554807-6A79-625A-55ED-27282EDE7AFE}"/>
              </a:ext>
            </a:extLst>
          </p:cNvPr>
          <p:cNvSpPr txBox="1"/>
          <p:nvPr/>
        </p:nvSpPr>
        <p:spPr>
          <a:xfrm>
            <a:off x="2771150" y="1069120"/>
            <a:ext cx="6649699" cy="48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</a:rPr>
              <a:t>GIẢI NGHĨA TỪ MỚI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3" name="Google Shape;342;p14">
            <a:extLst>
              <a:ext uri="{FF2B5EF4-FFF2-40B4-BE49-F238E27FC236}">
                <a16:creationId xmlns:a16="http://schemas.microsoft.com/office/drawing/2014/main" id="{E1D35A3E-84CA-2D28-DE10-F681A9A98485}"/>
              </a:ext>
            </a:extLst>
          </p:cNvPr>
          <p:cNvSpPr txBox="1"/>
          <p:nvPr/>
        </p:nvSpPr>
        <p:spPr>
          <a:xfrm>
            <a:off x="491810" y="1968333"/>
            <a:ext cx="6402765" cy="10396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/>
              </a:rPr>
              <a:t>Văn </a:t>
            </a:r>
            <a:r>
              <a:rPr lang="en-US" sz="2000" i="1" dirty="0" err="1">
                <a:latin typeface="UTM Avo" panose="02040603050506020204" pitchFamily="18"/>
              </a:rPr>
              <a:t>hiến</a:t>
            </a:r>
            <a:r>
              <a:rPr lang="en-US" sz="2000" dirty="0">
                <a:latin typeface="UTM Avo" panose="02040603050506020204" pitchFamily="18"/>
              </a:rPr>
              <a:t>: </a:t>
            </a:r>
            <a:r>
              <a:rPr lang="en-US" sz="2000" dirty="0" err="1">
                <a:latin typeface="UTM Avo" panose="02040603050506020204" pitchFamily="18"/>
              </a:rPr>
              <a:t>truyền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thống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văn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hóa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lâu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đời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tốt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đẹp</a:t>
            </a:r>
            <a:r>
              <a:rPr lang="en-US" sz="2000" dirty="0"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</p:txBody>
      </p:sp>
      <p:sp>
        <p:nvSpPr>
          <p:cNvPr id="4" name="Google Shape;343;p14">
            <a:extLst>
              <a:ext uri="{FF2B5EF4-FFF2-40B4-BE49-F238E27FC236}">
                <a16:creationId xmlns:a16="http://schemas.microsoft.com/office/drawing/2014/main" id="{19E0C82E-1661-ABF2-3C38-8E9EC8582C44}"/>
              </a:ext>
            </a:extLst>
          </p:cNvPr>
          <p:cNvSpPr txBox="1"/>
          <p:nvPr/>
        </p:nvSpPr>
        <p:spPr>
          <a:xfrm>
            <a:off x="491808" y="3285789"/>
            <a:ext cx="6402765" cy="10396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/>
              </a:rPr>
              <a:t>Chứng</a:t>
            </a:r>
            <a:r>
              <a:rPr lang="en-US" sz="2000" i="1" dirty="0">
                <a:latin typeface="UTM Avo" panose="02040603050506020204" pitchFamily="18"/>
              </a:rPr>
              <a:t> </a:t>
            </a:r>
            <a:r>
              <a:rPr lang="en-US" sz="2000" i="1" dirty="0" err="1">
                <a:latin typeface="UTM Avo" panose="02040603050506020204" pitchFamily="18"/>
              </a:rPr>
              <a:t>tích</a:t>
            </a:r>
            <a:r>
              <a:rPr lang="en-US" sz="2000" dirty="0">
                <a:latin typeface="UTM Avo" panose="02040603050506020204" pitchFamily="18"/>
              </a:rPr>
              <a:t>: </a:t>
            </a:r>
            <a:r>
              <a:rPr lang="en-US" sz="2000" dirty="0" err="1">
                <a:latin typeface="UTM Avo" panose="02040603050506020204" pitchFamily="18"/>
              </a:rPr>
              <a:t>vết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tích</a:t>
            </a:r>
            <a:r>
              <a:rPr lang="en-US" sz="2000" dirty="0">
                <a:latin typeface="UTM Avo" panose="02040603050506020204" pitchFamily="18"/>
              </a:rPr>
              <a:t> hay </a:t>
            </a:r>
            <a:r>
              <a:rPr lang="en-US" sz="2000" dirty="0" err="1">
                <a:latin typeface="UTM Avo" panose="02040603050506020204" pitchFamily="18"/>
              </a:rPr>
              <a:t>hiện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vật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còn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lưu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lại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làm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chứng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cho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một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sự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việc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đã</a:t>
            </a:r>
            <a:r>
              <a:rPr lang="en-US" sz="2000" dirty="0">
                <a:latin typeface="UTM Avo" panose="02040603050506020204" pitchFamily="18"/>
              </a:rPr>
              <a:t> qua. </a:t>
            </a:r>
            <a:endParaRPr sz="2000" dirty="0">
              <a:latin typeface="UTM Avo" panose="02040603050506020204" pitchFamily="18"/>
            </a:endParaRPr>
          </a:p>
        </p:txBody>
      </p:sp>
      <p:sp>
        <p:nvSpPr>
          <p:cNvPr id="7" name="Google Shape;351;p15">
            <a:extLst>
              <a:ext uri="{FF2B5EF4-FFF2-40B4-BE49-F238E27FC236}">
                <a16:creationId xmlns:a16="http://schemas.microsoft.com/office/drawing/2014/main" id="{2D2356EC-5547-D95F-9AF7-179FFDE3B9DD}"/>
              </a:ext>
            </a:extLst>
          </p:cNvPr>
          <p:cNvSpPr txBox="1"/>
          <p:nvPr/>
        </p:nvSpPr>
        <p:spPr>
          <a:xfrm>
            <a:off x="491809" y="4603246"/>
            <a:ext cx="6402765" cy="1962936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/>
              </a:rPr>
              <a:t>Khổng</a:t>
            </a:r>
            <a:r>
              <a:rPr lang="en-US" sz="2000" i="1" dirty="0">
                <a:latin typeface="UTM Avo" panose="02040603050506020204" pitchFamily="18"/>
              </a:rPr>
              <a:t> </a:t>
            </a:r>
            <a:r>
              <a:rPr lang="en-US" sz="2000" i="1" dirty="0" err="1">
                <a:latin typeface="UTM Avo" panose="02040603050506020204" pitchFamily="18"/>
              </a:rPr>
              <a:t>Tử</a:t>
            </a:r>
            <a:r>
              <a:rPr lang="en-US" sz="2000" i="1" dirty="0">
                <a:latin typeface="UTM Avo" panose="02040603050506020204" pitchFamily="18"/>
              </a:rPr>
              <a:t> </a:t>
            </a:r>
            <a:r>
              <a:rPr lang="en-US" sz="2000" dirty="0">
                <a:latin typeface="UTM Avo" panose="02040603050506020204" pitchFamily="18"/>
              </a:rPr>
              <a:t>(551 – 478 </a:t>
            </a:r>
            <a:r>
              <a:rPr lang="en-US" sz="2000" dirty="0" err="1">
                <a:latin typeface="UTM Avo" panose="02040603050506020204" pitchFamily="18"/>
              </a:rPr>
              <a:t>trước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Công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nguyên</a:t>
            </a:r>
            <a:r>
              <a:rPr lang="en-US" sz="2000" dirty="0">
                <a:latin typeface="UTM Avo" panose="02040603050506020204" pitchFamily="18"/>
              </a:rPr>
              <a:t>): </a:t>
            </a:r>
            <a:r>
              <a:rPr lang="en-US" sz="2000" dirty="0" err="1">
                <a:latin typeface="UTM Avo" panose="02040603050506020204" pitchFamily="18"/>
              </a:rPr>
              <a:t>nhà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triết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học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nhà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chính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trị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nhà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giáo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dục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người</a:t>
            </a:r>
            <a:r>
              <a:rPr lang="en-US" sz="2000" dirty="0">
                <a:latin typeface="UTM Avo" panose="02040603050506020204" pitchFamily="18"/>
              </a:rPr>
              <a:t> Trung </a:t>
            </a:r>
            <a:r>
              <a:rPr lang="en-US" sz="2000" dirty="0" err="1">
                <a:latin typeface="UTM Avo" panose="02040603050506020204" pitchFamily="18"/>
              </a:rPr>
              <a:t>Quốc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có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ảnh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hưởng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lớn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ở</a:t>
            </a:r>
            <a:r>
              <a:rPr lang="en-US" sz="2000" dirty="0">
                <a:latin typeface="UTM Avo" panose="02040603050506020204" pitchFamily="18"/>
              </a:rPr>
              <a:t> Trung </a:t>
            </a:r>
            <a:r>
              <a:rPr lang="en-US" sz="2000" dirty="0" err="1">
                <a:latin typeface="UTM Avo" panose="02040603050506020204" pitchFamily="18"/>
              </a:rPr>
              <a:t>Quốc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Nhật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Bản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Triều</a:t>
            </a:r>
            <a:r>
              <a:rPr lang="en-US" sz="2000" dirty="0">
                <a:latin typeface="UTM Avo" panose="02040603050506020204" pitchFamily="18"/>
              </a:rPr>
              <a:t> Tiên, </a:t>
            </a:r>
            <a:r>
              <a:rPr lang="en-US" sz="2000" dirty="0" err="1">
                <a:latin typeface="UTM Avo" panose="02040603050506020204" pitchFamily="18"/>
              </a:rPr>
              <a:t>Hàn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Quốc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Việt</a:t>
            </a:r>
            <a:r>
              <a:rPr lang="en-US" sz="2000" dirty="0">
                <a:latin typeface="UTM Avo" panose="02040603050506020204" pitchFamily="18"/>
              </a:rPr>
              <a:t> Nam </a:t>
            </a:r>
            <a:r>
              <a:rPr lang="en-US" sz="2000" dirty="0" err="1">
                <a:latin typeface="UTM Avo" panose="02040603050506020204" pitchFamily="18"/>
              </a:rPr>
              <a:t>thời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xưa</a:t>
            </a:r>
            <a:r>
              <a:rPr lang="en-US" sz="2000" dirty="0">
                <a:latin typeface="UTM Avo" panose="02040603050506020204" pitchFamily="18"/>
              </a:rPr>
              <a:t>. </a:t>
            </a:r>
            <a:endParaRPr sz="2000" dirty="0">
              <a:latin typeface="UTM Avo" panose="02040603050506020204" pitchFamily="18"/>
            </a:endParaRPr>
          </a:p>
        </p:txBody>
      </p:sp>
      <p:pic>
        <p:nvPicPr>
          <p:cNvPr id="2050" name="Picture 2" descr="Thuyết Chính danh của Khổng tử">
            <a:extLst>
              <a:ext uri="{FF2B5EF4-FFF2-40B4-BE49-F238E27FC236}">
                <a16:creationId xmlns:a16="http://schemas.microsoft.com/office/drawing/2014/main" id="{73E2E31F-FA8C-A73D-A087-81722A743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802" y="1645920"/>
            <a:ext cx="4104638" cy="499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1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2D64F-2E66-D338-02C2-780F490C6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57;p16">
            <a:extLst>
              <a:ext uri="{FF2B5EF4-FFF2-40B4-BE49-F238E27FC236}">
                <a16:creationId xmlns:a16="http://schemas.microsoft.com/office/drawing/2014/main" id="{8B3022E1-C4DF-B8F6-9350-FF277AEC9888}"/>
              </a:ext>
            </a:extLst>
          </p:cNvPr>
          <p:cNvGrpSpPr/>
          <p:nvPr/>
        </p:nvGrpSpPr>
        <p:grpSpPr>
          <a:xfrm>
            <a:off x="3966643" y="605678"/>
            <a:ext cx="4258713" cy="711501"/>
            <a:chOff x="3887946" y="-8"/>
            <a:chExt cx="7983895" cy="1129477"/>
          </a:xfrm>
        </p:grpSpPr>
        <p:sp>
          <p:nvSpPr>
            <p:cNvPr id="3" name="Google Shape;358;p16">
              <a:extLst>
                <a:ext uri="{FF2B5EF4-FFF2-40B4-BE49-F238E27FC236}">
                  <a16:creationId xmlns:a16="http://schemas.microsoft.com/office/drawing/2014/main" id="{2A9FDA8C-C360-DB28-3B13-23C7743318D5}"/>
                </a:ext>
              </a:extLst>
            </p:cNvPr>
            <p:cNvSpPr/>
            <p:nvPr/>
          </p:nvSpPr>
          <p:spPr>
            <a:xfrm rot="10800000" flipH="1">
              <a:off x="4448122" y="-8"/>
              <a:ext cx="6863547" cy="1129477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rgbClr val="FFFFFF"/>
            </a:solidFill>
            <a:ln w="19050" cap="flat" cmpd="sng">
              <a:solidFill>
                <a:srgbClr val="95373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900"/>
              </a:pPr>
              <a:endParaRPr sz="1134" b="1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Google Shape;359;p16">
              <a:extLst>
                <a:ext uri="{FF2B5EF4-FFF2-40B4-BE49-F238E27FC236}">
                  <a16:creationId xmlns:a16="http://schemas.microsoft.com/office/drawing/2014/main" id="{672AEC0B-0339-1C20-CF83-538CFEC0111F}"/>
                </a:ext>
              </a:extLst>
            </p:cNvPr>
            <p:cNvSpPr txBox="1"/>
            <p:nvPr/>
          </p:nvSpPr>
          <p:spPr>
            <a:xfrm>
              <a:off x="3887946" y="130430"/>
              <a:ext cx="7983895" cy="868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buClr>
                  <a:srgbClr val="953734"/>
                </a:buClr>
                <a:buSzPts val="3000"/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</a:rPr>
                <a:t>BỐ CỤC BÀI ĐỌC</a:t>
              </a:r>
              <a:endParaRPr sz="1600" b="1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oogle Shape;360;p16">
            <a:extLst>
              <a:ext uri="{FF2B5EF4-FFF2-40B4-BE49-F238E27FC236}">
                <a16:creationId xmlns:a16="http://schemas.microsoft.com/office/drawing/2014/main" id="{6675372D-96D3-691B-5A00-233B41709480}"/>
              </a:ext>
            </a:extLst>
          </p:cNvPr>
          <p:cNvGrpSpPr/>
          <p:nvPr/>
        </p:nvGrpSpPr>
        <p:grpSpPr>
          <a:xfrm>
            <a:off x="778049" y="1864656"/>
            <a:ext cx="10635900" cy="1418436"/>
            <a:chOff x="7248712" y="-275542"/>
            <a:chExt cx="16884036" cy="2251705"/>
          </a:xfrm>
        </p:grpSpPr>
        <p:sp>
          <p:nvSpPr>
            <p:cNvPr id="6" name="Google Shape;361;p16">
              <a:extLst>
                <a:ext uri="{FF2B5EF4-FFF2-40B4-BE49-F238E27FC236}">
                  <a16:creationId xmlns:a16="http://schemas.microsoft.com/office/drawing/2014/main" id="{A98D5F10-70E2-CFBF-FCE7-3D2EFA754CC2}"/>
                </a:ext>
              </a:extLst>
            </p:cNvPr>
            <p:cNvSpPr/>
            <p:nvPr/>
          </p:nvSpPr>
          <p:spPr>
            <a:xfrm>
              <a:off x="7248712" y="191310"/>
              <a:ext cx="1371600" cy="131799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2400"/>
              </a:pPr>
              <a:r>
                <a:rPr lang="en-US" sz="2800" dirty="0">
                  <a:latin typeface="UTM Avo" panose="02040603050506020204" pitchFamily="18"/>
                </a:rPr>
                <a:t>1</a:t>
              </a:r>
              <a:endParaRPr sz="2800" dirty="0">
                <a:latin typeface="UTM Avo" panose="02040603050506020204" pitchFamily="18"/>
              </a:endParaRPr>
            </a:p>
          </p:txBody>
        </p:sp>
        <p:sp>
          <p:nvSpPr>
            <p:cNvPr id="7" name="Google Shape;362;p16">
              <a:extLst>
                <a:ext uri="{FF2B5EF4-FFF2-40B4-BE49-F238E27FC236}">
                  <a16:creationId xmlns:a16="http://schemas.microsoft.com/office/drawing/2014/main" id="{0A192BCE-A7CC-E795-6277-B25615F98009}"/>
                </a:ext>
              </a:extLst>
            </p:cNvPr>
            <p:cNvSpPr/>
            <p:nvPr/>
          </p:nvSpPr>
          <p:spPr>
            <a:xfrm>
              <a:off x="8938424" y="-275542"/>
              <a:ext cx="15194324" cy="2251705"/>
            </a:xfrm>
            <a:prstGeom prst="plaque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400" dirty="0" err="1">
                  <a:latin typeface="UTM Avo" panose="02040603050506020204" pitchFamily="18"/>
                </a:rPr>
                <a:t>Từ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đầu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đến</a:t>
              </a:r>
              <a:r>
                <a:rPr lang="en-US" sz="2400" dirty="0">
                  <a:latin typeface="UTM Avo" panose="02040603050506020204" pitchFamily="18"/>
                </a:rPr>
                <a:t> “</a:t>
              </a:r>
              <a:r>
                <a:rPr lang="en-US" sz="2400" dirty="0" err="1">
                  <a:latin typeface="UTM Avo" panose="02040603050506020204" pitchFamily="18"/>
                </a:rPr>
                <a:t>cũng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được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r>
                <a:rPr lang="en-US" sz="2400" dirty="0">
                  <a:latin typeface="UTM Avo" panose="02040603050506020204" pitchFamily="18"/>
                </a:rPr>
                <a:t> ở </a:t>
              </a:r>
              <a:r>
                <a:rPr lang="en-US" sz="2400" dirty="0" err="1">
                  <a:latin typeface="UTM Avo" panose="02040603050506020204" pitchFamily="18"/>
                </a:rPr>
                <a:t>đây</a:t>
              </a:r>
              <a:r>
                <a:rPr lang="en-US" sz="2400" dirty="0">
                  <a:latin typeface="UTM Avo" panose="02040603050506020204" pitchFamily="18"/>
                </a:rPr>
                <a:t>.”: </a:t>
              </a:r>
              <a:r>
                <a:rPr lang="en-US" sz="2400" dirty="0" err="1">
                  <a:latin typeface="UTM Avo" panose="02040603050506020204" pitchFamily="18"/>
                </a:rPr>
                <a:t>Giới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thiệu</a:t>
              </a:r>
              <a:r>
                <a:rPr lang="en-US" sz="2400" dirty="0">
                  <a:latin typeface="UTM Avo" panose="02040603050506020204" pitchFamily="18"/>
                </a:rPr>
                <a:t> di </a:t>
              </a:r>
              <a:r>
                <a:rPr lang="en-US" sz="2400" dirty="0" err="1">
                  <a:latin typeface="UTM Avo" panose="02040603050506020204" pitchFamily="18"/>
                </a:rPr>
                <a:t>tích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400" dirty="0">
                  <a:latin typeface="UTM Avo" panose="02040603050506020204" pitchFamily="18"/>
                </a:rPr>
                <a:t>Văn </a:t>
              </a:r>
              <a:r>
                <a:rPr lang="en-US" sz="2400" dirty="0" err="1">
                  <a:latin typeface="UTM Avo" panose="02040603050506020204" pitchFamily="18"/>
                </a:rPr>
                <a:t>Miếu</a:t>
              </a:r>
              <a:r>
                <a:rPr lang="en-US" sz="2400" dirty="0">
                  <a:latin typeface="UTM Avo" panose="02040603050506020204" pitchFamily="18"/>
                </a:rPr>
                <a:t> – Quốc </a:t>
              </a:r>
              <a:r>
                <a:rPr lang="en-US" sz="2400" dirty="0" err="1">
                  <a:latin typeface="UTM Avo" panose="02040603050506020204" pitchFamily="18"/>
                </a:rPr>
                <a:t>Tử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Giám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8" name="Google Shape;363;p16">
            <a:extLst>
              <a:ext uri="{FF2B5EF4-FFF2-40B4-BE49-F238E27FC236}">
                <a16:creationId xmlns:a16="http://schemas.microsoft.com/office/drawing/2014/main" id="{69039339-9D2D-19AF-E9BE-698AF6A93E2E}"/>
              </a:ext>
            </a:extLst>
          </p:cNvPr>
          <p:cNvGrpSpPr/>
          <p:nvPr/>
        </p:nvGrpSpPr>
        <p:grpSpPr>
          <a:xfrm>
            <a:off x="778049" y="3504000"/>
            <a:ext cx="10635900" cy="1418436"/>
            <a:chOff x="7248712" y="-22"/>
            <a:chExt cx="16884036" cy="2251705"/>
          </a:xfrm>
        </p:grpSpPr>
        <p:sp>
          <p:nvSpPr>
            <p:cNvPr id="9" name="Google Shape;364;p16">
              <a:extLst>
                <a:ext uri="{FF2B5EF4-FFF2-40B4-BE49-F238E27FC236}">
                  <a16:creationId xmlns:a16="http://schemas.microsoft.com/office/drawing/2014/main" id="{F6AC494A-CEED-9F49-DA57-03648982CB6A}"/>
                </a:ext>
              </a:extLst>
            </p:cNvPr>
            <p:cNvSpPr/>
            <p:nvPr/>
          </p:nvSpPr>
          <p:spPr>
            <a:xfrm>
              <a:off x="7248712" y="466830"/>
              <a:ext cx="1371600" cy="131799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2400"/>
              </a:pPr>
              <a:r>
                <a:rPr lang="en-US" sz="2800" dirty="0">
                  <a:latin typeface="UTM Avo" panose="02040603050506020204" pitchFamily="18"/>
                </a:rPr>
                <a:t>2</a:t>
              </a:r>
              <a:endParaRPr sz="2000" dirty="0">
                <a:latin typeface="UTM Avo" panose="02040603050506020204" pitchFamily="18"/>
              </a:endParaRPr>
            </a:p>
          </p:txBody>
        </p:sp>
        <p:sp>
          <p:nvSpPr>
            <p:cNvPr id="10" name="Google Shape;365;p16">
              <a:extLst>
                <a:ext uri="{FF2B5EF4-FFF2-40B4-BE49-F238E27FC236}">
                  <a16:creationId xmlns:a16="http://schemas.microsoft.com/office/drawing/2014/main" id="{141AC8A5-8E52-1E46-36EE-02804C40EF11}"/>
                </a:ext>
              </a:extLst>
            </p:cNvPr>
            <p:cNvSpPr/>
            <p:nvPr/>
          </p:nvSpPr>
          <p:spPr>
            <a:xfrm>
              <a:off x="8938422" y="-22"/>
              <a:ext cx="15194326" cy="2251705"/>
            </a:xfrm>
            <a:prstGeom prst="plaque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400" dirty="0" err="1">
                  <a:latin typeface="UTM Avo" panose="02040603050506020204" pitchFamily="18"/>
                </a:rPr>
                <a:t>Từ</a:t>
              </a:r>
              <a:r>
                <a:rPr lang="en-US" sz="2400" dirty="0">
                  <a:latin typeface="UTM Avo" panose="02040603050506020204" pitchFamily="18"/>
                </a:rPr>
                <a:t> “</a:t>
              </a:r>
              <a:r>
                <a:rPr lang="en-US" sz="2400" dirty="0" err="1">
                  <a:latin typeface="UTM Avo" panose="02040603050506020204" pitchFamily="18"/>
                </a:rPr>
                <a:t>Đến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thăm</a:t>
              </a:r>
              <a:r>
                <a:rPr lang="en-US" sz="2400" dirty="0">
                  <a:latin typeface="UTM Avo" panose="02040603050506020204" pitchFamily="18"/>
                </a:rPr>
                <a:t> Văn </a:t>
              </a:r>
              <a:r>
                <a:rPr lang="en-US" sz="2400" dirty="0" err="1">
                  <a:latin typeface="UTM Avo" panose="02040603050506020204" pitchFamily="18"/>
                </a:rPr>
                <a:t>Miếu</a:t>
              </a:r>
              <a:r>
                <a:rPr lang="en-US" sz="2400" dirty="0">
                  <a:latin typeface="UTM Avo" panose="02040603050506020204" pitchFamily="18"/>
                </a:rPr>
                <a:t>” </a:t>
              </a:r>
              <a:r>
                <a:rPr lang="en-US" sz="2400" dirty="0" err="1">
                  <a:latin typeface="UTM Avo" panose="02040603050506020204" pitchFamily="18"/>
                </a:rPr>
                <a:t>đến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hết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bảng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thống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kê</a:t>
              </a:r>
              <a:r>
                <a:rPr lang="en-US" sz="2400" dirty="0">
                  <a:latin typeface="UTM Avo" panose="02040603050506020204" pitchFamily="18"/>
                </a:rPr>
                <a:t>: Danh </a:t>
              </a:r>
              <a:r>
                <a:rPr lang="en-US" sz="2400" dirty="0" err="1">
                  <a:latin typeface="UTM Avo" panose="02040603050506020204" pitchFamily="18"/>
                </a:rPr>
                <a:t>sách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người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cử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đỗ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đạt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trong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những</a:t>
              </a:r>
              <a:r>
                <a:rPr lang="en-US" sz="2400" dirty="0">
                  <a:latin typeface="UTM Avo" panose="02040603050506020204" pitchFamily="18"/>
                </a:rPr>
                <a:t> 10 </a:t>
              </a:r>
              <a:r>
                <a:rPr lang="en-US" sz="2400" dirty="0" err="1">
                  <a:latin typeface="UTM Avo" panose="02040603050506020204" pitchFamily="18"/>
                </a:rPr>
                <a:t>thế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kỉ</a:t>
              </a:r>
              <a:r>
                <a:rPr lang="en-US" sz="2400" dirty="0">
                  <a:latin typeface="UTM Avo" panose="02040603050506020204" pitchFamily="18"/>
                </a:rPr>
                <a:t> qua.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11" name="Google Shape;366;p16">
            <a:extLst>
              <a:ext uri="{FF2B5EF4-FFF2-40B4-BE49-F238E27FC236}">
                <a16:creationId xmlns:a16="http://schemas.microsoft.com/office/drawing/2014/main" id="{9EC03572-63A2-BC49-6999-F80A30DE1AD6}"/>
              </a:ext>
            </a:extLst>
          </p:cNvPr>
          <p:cNvGrpSpPr/>
          <p:nvPr/>
        </p:nvGrpSpPr>
        <p:grpSpPr>
          <a:xfrm>
            <a:off x="778049" y="5143345"/>
            <a:ext cx="10635900" cy="1235585"/>
            <a:chOff x="6494452" y="-22"/>
            <a:chExt cx="16884036" cy="1961437"/>
          </a:xfrm>
        </p:grpSpPr>
        <p:sp>
          <p:nvSpPr>
            <p:cNvPr id="12" name="Google Shape;367;p16">
              <a:extLst>
                <a:ext uri="{FF2B5EF4-FFF2-40B4-BE49-F238E27FC236}">
                  <a16:creationId xmlns:a16="http://schemas.microsoft.com/office/drawing/2014/main" id="{EC40FAC3-3D0A-0675-D914-3D6C675457CC}"/>
                </a:ext>
              </a:extLst>
            </p:cNvPr>
            <p:cNvSpPr/>
            <p:nvPr/>
          </p:nvSpPr>
          <p:spPr>
            <a:xfrm>
              <a:off x="6494452" y="316164"/>
              <a:ext cx="1371600" cy="131799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2400"/>
              </a:pPr>
              <a:r>
                <a:rPr lang="en-US" sz="2800" dirty="0">
                  <a:latin typeface="UTM Avo" panose="02040603050506020204" pitchFamily="18"/>
                </a:rPr>
                <a:t>3</a:t>
              </a:r>
              <a:endParaRPr sz="2800" dirty="0">
                <a:latin typeface="UTM Avo" panose="02040603050506020204" pitchFamily="18"/>
              </a:endParaRPr>
            </a:p>
          </p:txBody>
        </p:sp>
        <p:sp>
          <p:nvSpPr>
            <p:cNvPr id="13" name="Google Shape;368;p16">
              <a:extLst>
                <a:ext uri="{FF2B5EF4-FFF2-40B4-BE49-F238E27FC236}">
                  <a16:creationId xmlns:a16="http://schemas.microsoft.com/office/drawing/2014/main" id="{DE393BBE-89AD-8089-8A44-94F1C3744D0F}"/>
                </a:ext>
              </a:extLst>
            </p:cNvPr>
            <p:cNvSpPr/>
            <p:nvPr/>
          </p:nvSpPr>
          <p:spPr>
            <a:xfrm>
              <a:off x="8184162" y="-22"/>
              <a:ext cx="15194326" cy="1961437"/>
            </a:xfrm>
            <a:prstGeom prst="plaque">
              <a:avLst>
                <a:gd name="adj" fmla="val 16667"/>
              </a:avLst>
            </a:prstGeom>
            <a:solidFill>
              <a:srgbClr val="FFFFFF"/>
            </a:solidFill>
            <a:ln w="1905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400" dirty="0" err="1">
                  <a:latin typeface="UTM Avo" panose="02040603050506020204" pitchFamily="18"/>
                </a:rPr>
                <a:t>Phần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còn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lại</a:t>
              </a:r>
              <a:r>
                <a:rPr lang="en-US" sz="2400" dirty="0">
                  <a:latin typeface="UTM Avo" panose="02040603050506020204" pitchFamily="18"/>
                </a:rPr>
                <a:t>: </a:t>
              </a:r>
              <a:r>
                <a:rPr lang="en-US" sz="2400" dirty="0" err="1">
                  <a:latin typeface="UTM Avo" panose="02040603050506020204" pitchFamily="18"/>
                </a:rPr>
                <a:t>Dấu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tích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còn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sót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lại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ngày</a:t>
              </a:r>
              <a:r>
                <a:rPr lang="en-US" sz="2400" dirty="0">
                  <a:latin typeface="UTM Avo" panose="02040603050506020204" pitchFamily="18"/>
                </a:rPr>
                <a:t> nay </a:t>
              </a:r>
              <a:r>
                <a:rPr lang="en-US" sz="2400" dirty="0" err="1">
                  <a:latin typeface="UTM Avo" panose="02040603050506020204" pitchFamily="18"/>
                </a:rPr>
                <a:t>ở</a:t>
              </a:r>
              <a:r>
                <a:rPr lang="en-US" sz="2400" dirty="0">
                  <a:latin typeface="UTM Avo" panose="02040603050506020204" pitchFamily="18"/>
                </a:rPr>
                <a:t> Văn </a:t>
              </a:r>
              <a:r>
                <a:rPr lang="en-US" sz="2400" dirty="0" err="1">
                  <a:latin typeface="UTM Avo" panose="02040603050506020204" pitchFamily="18"/>
                </a:rPr>
                <a:t>Miếu</a:t>
              </a:r>
              <a:r>
                <a:rPr lang="en-US" sz="2400" dirty="0">
                  <a:latin typeface="UTM Avo" panose="02040603050506020204" pitchFamily="18"/>
                </a:rPr>
                <a:t>. </a:t>
              </a:r>
              <a:endParaRPr sz="240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38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F45A3-67CF-4EC5-5C90-8E387DE2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3;p17">
            <a:extLst>
              <a:ext uri="{FF2B5EF4-FFF2-40B4-BE49-F238E27FC236}">
                <a16:creationId xmlns:a16="http://schemas.microsoft.com/office/drawing/2014/main" id="{9A7318E8-E7A6-DBC7-50DB-B49D6541906C}"/>
              </a:ext>
            </a:extLst>
          </p:cNvPr>
          <p:cNvSpPr txBox="1"/>
          <p:nvPr/>
        </p:nvSpPr>
        <p:spPr>
          <a:xfrm>
            <a:off x="3270287" y="1153235"/>
            <a:ext cx="5338680" cy="48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</a:rPr>
              <a:t>CÂU HỎI ĐƯA RA 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3" name="Google Shape;374;p17">
            <a:extLst>
              <a:ext uri="{FF2B5EF4-FFF2-40B4-BE49-F238E27FC236}">
                <a16:creationId xmlns:a16="http://schemas.microsoft.com/office/drawing/2014/main" id="{AD6FCFD8-6DA7-8FD0-BEB3-199CC76A747C}"/>
              </a:ext>
            </a:extLst>
          </p:cNvPr>
          <p:cNvSpPr/>
          <p:nvPr/>
        </p:nvSpPr>
        <p:spPr>
          <a:xfrm>
            <a:off x="502602" y="1743125"/>
            <a:ext cx="10874051" cy="4876040"/>
          </a:xfrm>
          <a:prstGeom prst="roundRect">
            <a:avLst>
              <a:gd name="adj" fmla="val 10701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dk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dk1"/>
                </a:solidFill>
                <a:latin typeface="UTM Avo" panose="02040603050506020204" pitchFamily="18"/>
              </a:rPr>
              <a:t> 1.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nói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di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, ở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đâu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dk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dk1"/>
                </a:solidFill>
                <a:latin typeface="UTM Avo" panose="02040603050506020204" pitchFamily="18"/>
              </a:rPr>
              <a:t> 2.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Vì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sao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di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nói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trên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tên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ghép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(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liên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danh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)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vậy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dk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dk1"/>
                </a:solidFill>
                <a:latin typeface="UTM Avo" panose="02040603050506020204" pitchFamily="18"/>
              </a:rPr>
              <a:t> 3.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Từ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liệu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hãy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biết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a)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Nam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bắt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đầu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tổ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chức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khoa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tiến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sĩ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từ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bao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giờ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b) Trong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gần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10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thế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kỉ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bao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nhiêu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đỗ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tiến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sĩ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c)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Triều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đại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tổ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chức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nhiều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khoa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nhất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nhiều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tiến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sĩ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nhất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dk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dk1"/>
                </a:solidFill>
                <a:latin typeface="UTM Avo" panose="02040603050506020204" pitchFamily="18"/>
              </a:rPr>
              <a:t> 4. 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Em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vì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sao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tên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là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Nghìn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năm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hiến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/>
              </a:rPr>
              <a:t>Câu</a:t>
            </a:r>
            <a:r>
              <a:rPr lang="en-US" sz="2200" b="1" dirty="0">
                <a:latin typeface="UTM Avo" panose="02040603050506020204" pitchFamily="18"/>
              </a:rPr>
              <a:t> 5. </a:t>
            </a:r>
            <a:r>
              <a:rPr lang="en-US" sz="2200" dirty="0">
                <a:latin typeface="UTM Avo" panose="02040603050506020204" pitchFamily="18"/>
              </a:rPr>
              <a:t>Theo </a:t>
            </a:r>
            <a:r>
              <a:rPr lang="en-US" sz="2200" dirty="0" err="1">
                <a:latin typeface="UTM Avo" panose="02040603050506020204" pitchFamily="18"/>
              </a:rPr>
              <a:t>em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truyền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nghìn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năm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vai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trò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cuộc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hội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nhập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hôm</a:t>
            </a:r>
            <a:r>
              <a:rPr lang="en-US" sz="2200" dirty="0">
                <a:latin typeface="UTM Avo" panose="02040603050506020204" pitchFamily="18"/>
              </a:rPr>
              <a:t> nay? </a:t>
            </a:r>
            <a:endParaRPr sz="2200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69155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53386F-2E4F-DC32-C72F-DE9DE7397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79;p18">
            <a:extLst>
              <a:ext uri="{FF2B5EF4-FFF2-40B4-BE49-F238E27FC236}">
                <a16:creationId xmlns:a16="http://schemas.microsoft.com/office/drawing/2014/main" id="{03823A70-50E6-A24D-FD89-A63FFBB068D3}"/>
              </a:ext>
            </a:extLst>
          </p:cNvPr>
          <p:cNvGrpSpPr/>
          <p:nvPr/>
        </p:nvGrpSpPr>
        <p:grpSpPr>
          <a:xfrm>
            <a:off x="1015206" y="1839584"/>
            <a:ext cx="10161587" cy="861545"/>
            <a:chOff x="324824" y="1908158"/>
            <a:chExt cx="8065542" cy="683833"/>
          </a:xfrm>
        </p:grpSpPr>
        <p:sp>
          <p:nvSpPr>
            <p:cNvPr id="3" name="Google Shape;380;p18">
              <a:extLst>
                <a:ext uri="{FF2B5EF4-FFF2-40B4-BE49-F238E27FC236}">
                  <a16:creationId xmlns:a16="http://schemas.microsoft.com/office/drawing/2014/main" id="{FCFB82FE-52DE-6F5B-BA65-5683EAF83571}"/>
                </a:ext>
              </a:extLst>
            </p:cNvPr>
            <p:cNvSpPr/>
            <p:nvPr/>
          </p:nvSpPr>
          <p:spPr>
            <a:xfrm>
              <a:off x="546976" y="1908158"/>
              <a:ext cx="7843390" cy="68383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000" dirty="0">
                <a:solidFill>
                  <a:srgbClr val="FFF8F8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381;p18" descr="https://cdn-icons-png.flaticon.com/128/5184/5184592.png">
              <a:extLst>
                <a:ext uri="{FF2B5EF4-FFF2-40B4-BE49-F238E27FC236}">
                  <a16:creationId xmlns:a16="http://schemas.microsoft.com/office/drawing/2014/main" id="{A04DF5F3-68DC-91ED-E7F3-0C4D9826BD0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4824" y="1908158"/>
              <a:ext cx="444304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382;p18">
              <a:extLst>
                <a:ext uri="{FF2B5EF4-FFF2-40B4-BE49-F238E27FC236}">
                  <a16:creationId xmlns:a16="http://schemas.microsoft.com/office/drawing/2014/main" id="{7B0198D7-8B90-1C71-A00A-973BA2706050}"/>
                </a:ext>
              </a:extLst>
            </p:cNvPr>
            <p:cNvSpPr txBox="1"/>
            <p:nvPr/>
          </p:nvSpPr>
          <p:spPr>
            <a:xfrm>
              <a:off x="769128" y="1984066"/>
              <a:ext cx="7410548" cy="532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</a:rPr>
                <a:t> 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/>
                </a:rPr>
                <a:t>Câu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/>
                </a:rPr>
                <a:t> 1.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đọc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nói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về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di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tích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nào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ở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đâu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? </a:t>
              </a:r>
              <a:endParaRPr sz="2400" dirty="0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383;p18">
            <a:extLst>
              <a:ext uri="{FF2B5EF4-FFF2-40B4-BE49-F238E27FC236}">
                <a16:creationId xmlns:a16="http://schemas.microsoft.com/office/drawing/2014/main" id="{E4700A4E-1FB2-0661-59C0-D98246DD028F}"/>
              </a:ext>
            </a:extLst>
          </p:cNvPr>
          <p:cNvGrpSpPr/>
          <p:nvPr/>
        </p:nvGrpSpPr>
        <p:grpSpPr>
          <a:xfrm>
            <a:off x="598802" y="2955804"/>
            <a:ext cx="4982681" cy="3194774"/>
            <a:chOff x="448789" y="1099441"/>
            <a:chExt cx="3954896" cy="2535783"/>
          </a:xfrm>
        </p:grpSpPr>
        <p:grpSp>
          <p:nvGrpSpPr>
            <p:cNvPr id="7" name="Google Shape;384;p18">
              <a:extLst>
                <a:ext uri="{FF2B5EF4-FFF2-40B4-BE49-F238E27FC236}">
                  <a16:creationId xmlns:a16="http://schemas.microsoft.com/office/drawing/2014/main" id="{BC59F81B-714B-B53E-F23D-0710B1FB0D7C}"/>
                </a:ext>
              </a:extLst>
            </p:cNvPr>
            <p:cNvGrpSpPr/>
            <p:nvPr/>
          </p:nvGrpSpPr>
          <p:grpSpPr>
            <a:xfrm>
              <a:off x="448789" y="1239742"/>
              <a:ext cx="3954896" cy="2395482"/>
              <a:chOff x="922317" y="1687609"/>
              <a:chExt cx="3954896" cy="2395482"/>
            </a:xfrm>
          </p:grpSpPr>
          <p:grpSp>
            <p:nvGrpSpPr>
              <p:cNvPr id="9" name="Google Shape;385;p18">
                <a:extLst>
                  <a:ext uri="{FF2B5EF4-FFF2-40B4-BE49-F238E27FC236}">
                    <a16:creationId xmlns:a16="http://schemas.microsoft.com/office/drawing/2014/main" id="{7BA3E723-4EB4-6BA4-7408-241995170DF2}"/>
                  </a:ext>
                </a:extLst>
              </p:cNvPr>
              <p:cNvGrpSpPr/>
              <p:nvPr/>
            </p:nvGrpSpPr>
            <p:grpSpPr>
              <a:xfrm>
                <a:off x="1339643" y="1792387"/>
                <a:ext cx="3537570" cy="2290704"/>
                <a:chOff x="643275" y="1700062"/>
                <a:chExt cx="3537570" cy="2290704"/>
              </a:xfrm>
            </p:grpSpPr>
            <p:sp>
              <p:nvSpPr>
                <p:cNvPr id="11" name="Google Shape;386;p18">
                  <a:extLst>
                    <a:ext uri="{FF2B5EF4-FFF2-40B4-BE49-F238E27FC236}">
                      <a16:creationId xmlns:a16="http://schemas.microsoft.com/office/drawing/2014/main" id="{90627C04-EAC1-F180-CDD5-1904FA215069}"/>
                    </a:ext>
                  </a:extLst>
                </p:cNvPr>
                <p:cNvSpPr/>
                <p:nvPr/>
              </p:nvSpPr>
              <p:spPr>
                <a:xfrm>
                  <a:off x="643275" y="1700062"/>
                  <a:ext cx="3537570" cy="2290704"/>
                </a:xfrm>
                <a:prstGeom prst="foldedCorner">
                  <a:avLst>
                    <a:gd name="adj" fmla="val 16667"/>
                  </a:avLst>
                </a:prstGeom>
                <a:solidFill>
                  <a:srgbClr val="E3EEF5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15184" tIns="57576" rIns="115184" bIns="57576" anchor="ctr" anchorCtr="0">
                  <a:noAutofit/>
                </a:bodyPr>
                <a:lstStyle/>
                <a:p>
                  <a:pPr algn="ctr">
                    <a:buSzPts val="1800"/>
                  </a:pPr>
                  <a:endParaRPr sz="2000" dirty="0">
                    <a:solidFill>
                      <a:srgbClr val="F8C865"/>
                    </a:solidFill>
                    <a:latin typeface="UTM Avo" panose="02040603050506020204" pitchFamily="18"/>
                  </a:endParaRPr>
                </a:p>
              </p:txBody>
            </p:sp>
            <p:sp>
              <p:nvSpPr>
                <p:cNvPr id="12" name="Google Shape;387;p18">
                  <a:extLst>
                    <a:ext uri="{FF2B5EF4-FFF2-40B4-BE49-F238E27FC236}">
                      <a16:creationId xmlns:a16="http://schemas.microsoft.com/office/drawing/2014/main" id="{A8CB4A62-A27E-4E36-4796-9C04FBFD09F7}"/>
                    </a:ext>
                  </a:extLst>
                </p:cNvPr>
                <p:cNvSpPr txBox="1"/>
                <p:nvPr/>
              </p:nvSpPr>
              <p:spPr>
                <a:xfrm>
                  <a:off x="788121" y="2068887"/>
                  <a:ext cx="3288223" cy="14114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5184" tIns="57576" rIns="115184" bIns="57576" anchor="t" anchorCtr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SzPts val="2200"/>
                  </a:pPr>
                  <a:r>
                    <a:rPr lang="en-US" sz="2400" dirty="0" err="1">
                      <a:latin typeface="UTM Avo" panose="02040603050506020204" pitchFamily="18"/>
                    </a:rPr>
                    <a:t>Bài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đọc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nói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về</a:t>
                  </a:r>
                  <a:r>
                    <a:rPr lang="en-US" sz="2400" dirty="0">
                      <a:latin typeface="UTM Avo" panose="02040603050506020204" pitchFamily="18"/>
                    </a:rPr>
                    <a:t> di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tích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</a:p>
                <a:p>
                  <a:pPr algn="ctr">
                    <a:lnSpc>
                      <a:spcPct val="150000"/>
                    </a:lnSpc>
                    <a:buSzPts val="2200"/>
                  </a:pPr>
                  <a:r>
                    <a:rPr lang="en-US" sz="2400" dirty="0" err="1">
                      <a:latin typeface="UTM Avo" panose="02040603050506020204" pitchFamily="18"/>
                    </a:rPr>
                    <a:t>lịch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sử</a:t>
                  </a:r>
                  <a:r>
                    <a:rPr lang="en-US" sz="2400" dirty="0">
                      <a:latin typeface="UTM Avo" panose="02040603050506020204" pitchFamily="18"/>
                    </a:rPr>
                    <a:t> Văn </a:t>
                  </a:r>
                  <a:r>
                    <a:rPr lang="en-US" sz="2400" dirty="0" err="1">
                      <a:latin typeface="UTM Avo" panose="02040603050506020204" pitchFamily="18"/>
                    </a:rPr>
                    <a:t>Miếu</a:t>
                  </a:r>
                  <a:r>
                    <a:rPr lang="en-US" sz="2400" dirty="0">
                      <a:latin typeface="UTM Avo" panose="02040603050506020204" pitchFamily="18"/>
                    </a:rPr>
                    <a:t> – </a:t>
                  </a:r>
                </a:p>
                <a:p>
                  <a:pPr algn="ctr">
                    <a:lnSpc>
                      <a:spcPct val="150000"/>
                    </a:lnSpc>
                    <a:buSzPts val="2200"/>
                  </a:pPr>
                  <a:r>
                    <a:rPr lang="en-US" sz="2400" dirty="0">
                      <a:latin typeface="UTM Avo" panose="02040603050506020204" pitchFamily="18"/>
                    </a:rPr>
                    <a:t>Quốc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Tử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Giám</a:t>
                  </a:r>
                  <a:r>
                    <a:rPr lang="en-US" sz="2400" dirty="0">
                      <a:latin typeface="UTM Avo" panose="02040603050506020204" pitchFamily="18"/>
                    </a:rPr>
                    <a:t> ở Hà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Nội</a:t>
                  </a:r>
                  <a:r>
                    <a:rPr lang="en-US" sz="2400" dirty="0">
                      <a:latin typeface="UTM Avo" panose="02040603050506020204" pitchFamily="18"/>
                    </a:rPr>
                    <a:t>. </a:t>
                  </a:r>
                  <a:endParaRPr sz="2400" dirty="0">
                    <a:solidFill>
                      <a:srgbClr val="FF0000"/>
                    </a:solidFill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10" name="Google Shape;388;p18">
                <a:extLst>
                  <a:ext uri="{FF2B5EF4-FFF2-40B4-BE49-F238E27FC236}">
                    <a16:creationId xmlns:a16="http://schemas.microsoft.com/office/drawing/2014/main" id="{77DF73CE-2A5A-71F5-3A84-DDB354FF1B44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942546">
                <a:off x="922317" y="1687609"/>
                <a:ext cx="557836" cy="6068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" name="Google Shape;389;p18">
              <a:extLst>
                <a:ext uri="{FF2B5EF4-FFF2-40B4-BE49-F238E27FC236}">
                  <a16:creationId xmlns:a16="http://schemas.microsoft.com/office/drawing/2014/main" id="{BA600381-79AF-86AB-1ADD-365C15CDE98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519853">
              <a:off x="2610717" y="1099441"/>
              <a:ext cx="377044" cy="3770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Google Shape;390;p18" descr="Nhà Hữu vu trong Văn Miếu - Quốc Tử Giám được thăm dò khảo cổ trong tháng  1/2022">
            <a:extLst>
              <a:ext uri="{FF2B5EF4-FFF2-40B4-BE49-F238E27FC236}">
                <a16:creationId xmlns:a16="http://schemas.microsoft.com/office/drawing/2014/main" id="{7DB3A3CE-F053-11FE-1083-4FF39AD13E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3049583"/>
            <a:ext cx="5114192" cy="331598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52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F74D64-6705-F349-0567-BA7A85EDF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19">
            <a:extLst>
              <a:ext uri="{FF2B5EF4-FFF2-40B4-BE49-F238E27FC236}">
                <a16:creationId xmlns:a16="http://schemas.microsoft.com/office/drawing/2014/main" id="{6079C39F-1922-5C1A-18BD-E50464EFDA7D}"/>
              </a:ext>
            </a:extLst>
          </p:cNvPr>
          <p:cNvGrpSpPr/>
          <p:nvPr/>
        </p:nvGrpSpPr>
        <p:grpSpPr>
          <a:xfrm>
            <a:off x="707516" y="1649402"/>
            <a:ext cx="10865602" cy="1123448"/>
            <a:chOff x="324824" y="1908158"/>
            <a:chExt cx="8624339" cy="891713"/>
          </a:xfrm>
        </p:grpSpPr>
        <p:sp>
          <p:nvSpPr>
            <p:cNvPr id="3" name="Google Shape;396;p19">
              <a:extLst>
                <a:ext uri="{FF2B5EF4-FFF2-40B4-BE49-F238E27FC236}">
                  <a16:creationId xmlns:a16="http://schemas.microsoft.com/office/drawing/2014/main" id="{2058FBFF-5E66-B158-CDD1-0F22B0D9252E}"/>
                </a:ext>
              </a:extLst>
            </p:cNvPr>
            <p:cNvSpPr/>
            <p:nvPr/>
          </p:nvSpPr>
          <p:spPr>
            <a:xfrm>
              <a:off x="546976" y="1908159"/>
              <a:ext cx="8072376" cy="891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FFF8F8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397;p19" descr="https://cdn-icons-png.flaticon.com/128/5184/5184592.png">
              <a:extLst>
                <a:ext uri="{FF2B5EF4-FFF2-40B4-BE49-F238E27FC236}">
                  <a16:creationId xmlns:a16="http://schemas.microsoft.com/office/drawing/2014/main" id="{1CBCD82A-5B96-BD9A-38AE-5FE5E27731A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4824" y="1908158"/>
              <a:ext cx="444304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398;p19">
              <a:extLst>
                <a:ext uri="{FF2B5EF4-FFF2-40B4-BE49-F238E27FC236}">
                  <a16:creationId xmlns:a16="http://schemas.microsoft.com/office/drawing/2014/main" id="{B4F4E451-BE6B-AA94-CA35-0DA81880AEE2}"/>
                </a:ext>
              </a:extLst>
            </p:cNvPr>
            <p:cNvSpPr txBox="1"/>
            <p:nvPr/>
          </p:nvSpPr>
          <p:spPr>
            <a:xfrm>
              <a:off x="769128" y="2086456"/>
              <a:ext cx="8180035" cy="532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/>
                </a:rPr>
                <a:t>Câu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/>
                </a:rPr>
                <a:t> 2.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Vì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sao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di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tích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nói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trên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có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tên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ghép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(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liên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danh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)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như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vậy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?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7" name="Google Shape;400;p19">
            <a:extLst>
              <a:ext uri="{FF2B5EF4-FFF2-40B4-BE49-F238E27FC236}">
                <a16:creationId xmlns:a16="http://schemas.microsoft.com/office/drawing/2014/main" id="{0E9BB371-DBC4-7940-7156-B2B272026CA7}"/>
              </a:ext>
            </a:extLst>
          </p:cNvPr>
          <p:cNvGrpSpPr/>
          <p:nvPr/>
        </p:nvGrpSpPr>
        <p:grpSpPr>
          <a:xfrm>
            <a:off x="5188017" y="2907913"/>
            <a:ext cx="5430010" cy="3661940"/>
            <a:chOff x="-38416" y="2049391"/>
            <a:chExt cx="4309954" cy="2906587"/>
          </a:xfrm>
        </p:grpSpPr>
        <p:sp>
          <p:nvSpPr>
            <p:cNvPr id="11" name="Google Shape;401;p19">
              <a:extLst>
                <a:ext uri="{FF2B5EF4-FFF2-40B4-BE49-F238E27FC236}">
                  <a16:creationId xmlns:a16="http://schemas.microsoft.com/office/drawing/2014/main" id="{629EB78B-2181-65C4-53DA-D6CF473DFF1E}"/>
                </a:ext>
              </a:extLst>
            </p:cNvPr>
            <p:cNvSpPr/>
            <p:nvPr/>
          </p:nvSpPr>
          <p:spPr>
            <a:xfrm>
              <a:off x="-38416" y="2049391"/>
              <a:ext cx="4309954" cy="2906587"/>
            </a:xfrm>
            <a:prstGeom prst="roundRect">
              <a:avLst>
                <a:gd name="adj" fmla="val 4729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071C30"/>
                </a:solidFill>
                <a:latin typeface="UTM Avo" panose="02040603050506020204" pitchFamily="18"/>
              </a:endParaRPr>
            </a:p>
          </p:txBody>
        </p:sp>
        <p:sp>
          <p:nvSpPr>
            <p:cNvPr id="12" name="Google Shape;402;p19">
              <a:extLst>
                <a:ext uri="{FF2B5EF4-FFF2-40B4-BE49-F238E27FC236}">
                  <a16:creationId xmlns:a16="http://schemas.microsoft.com/office/drawing/2014/main" id="{0B768011-B4F4-C4A1-4134-3BBBFE1353B4}"/>
                </a:ext>
              </a:extLst>
            </p:cNvPr>
            <p:cNvSpPr txBox="1"/>
            <p:nvPr/>
          </p:nvSpPr>
          <p:spPr>
            <a:xfrm>
              <a:off x="198475" y="2137367"/>
              <a:ext cx="3836171" cy="2730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SzPts val="2000"/>
              </a:pPr>
              <a:r>
                <a:rPr lang="en-US" sz="2400" dirty="0" err="1">
                  <a:latin typeface="UTM Avo" panose="02040603050506020204" pitchFamily="18"/>
                </a:rPr>
                <a:t>Vừa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đền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thờ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Khổng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Tử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và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các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vị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khai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sáng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nền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giáo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dục</a:t>
              </a:r>
              <a:r>
                <a:rPr lang="en-US" sz="2400" dirty="0">
                  <a:latin typeface="UTM Avo" panose="02040603050506020204" pitchFamily="18"/>
                </a:rPr>
                <a:t> (Văn </a:t>
              </a:r>
              <a:r>
                <a:rPr lang="en-US" sz="2400" dirty="0" err="1">
                  <a:latin typeface="UTM Avo" panose="02040603050506020204" pitchFamily="18"/>
                </a:rPr>
                <a:t>Miếu</a:t>
              </a:r>
              <a:r>
                <a:rPr lang="en-US" sz="2400" dirty="0">
                  <a:latin typeface="UTM Avo" panose="02040603050506020204" pitchFamily="18"/>
                </a:rPr>
                <a:t>) </a:t>
              </a:r>
              <a:r>
                <a:rPr lang="en-US" sz="2400" dirty="0" err="1">
                  <a:latin typeface="UTM Avo" panose="02040603050506020204" pitchFamily="18"/>
                </a:rPr>
                <a:t>vừa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trường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dạy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tử</a:t>
              </a:r>
              <a:r>
                <a:rPr lang="en-US" sz="2400" dirty="0">
                  <a:latin typeface="UTM Avo" panose="02040603050506020204" pitchFamily="18"/>
                </a:rPr>
                <a:t>, con </a:t>
              </a:r>
              <a:r>
                <a:rPr lang="en-US" sz="2400" dirty="0" err="1">
                  <a:latin typeface="UTM Avo" panose="02040603050506020204" pitchFamily="18"/>
                </a:rPr>
                <a:t>quý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tộc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và</a:t>
              </a:r>
              <a:r>
                <a:rPr lang="en-US" sz="2400" dirty="0">
                  <a:latin typeface="UTM Avo" panose="02040603050506020204" pitchFamily="18"/>
                </a:rPr>
                <a:t> con </a:t>
              </a:r>
              <a:r>
                <a:rPr lang="en-US" sz="2400" dirty="0" err="1">
                  <a:latin typeface="UTM Avo" panose="02040603050506020204" pitchFamily="18"/>
                </a:rPr>
                <a:t>dân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thường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giỏi</a:t>
              </a:r>
              <a:r>
                <a:rPr lang="en-US" sz="2400" dirty="0">
                  <a:latin typeface="UTM Avo" panose="02040603050506020204" pitchFamily="18"/>
                </a:rPr>
                <a:t> (</a:t>
              </a:r>
              <a:r>
                <a:rPr lang="en-US" sz="2400" dirty="0" err="1">
                  <a:latin typeface="UTM Avo" panose="02040603050506020204" pitchFamily="18"/>
                </a:rPr>
                <a:t>Quốc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Tử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Giám</a:t>
              </a:r>
              <a:r>
                <a:rPr lang="en-US" sz="2400" dirty="0">
                  <a:latin typeface="UTM Avo" panose="02040603050506020204" pitchFamily="18"/>
                </a:rPr>
                <a:t>).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pic>
        <p:nvPicPr>
          <p:cNvPr id="13" name="Google Shape;406;p19" descr="Khổng Tử | Văn Miếu Quốc Tử Giám">
            <a:extLst>
              <a:ext uri="{FF2B5EF4-FFF2-40B4-BE49-F238E27FC236}">
                <a16:creationId xmlns:a16="http://schemas.microsoft.com/office/drawing/2014/main" id="{6D6152D0-F42A-9871-C0E3-92B65DA5F8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600"/>
          <a:stretch/>
        </p:blipFill>
        <p:spPr>
          <a:xfrm>
            <a:off x="1694118" y="2965024"/>
            <a:ext cx="3133879" cy="366512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288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E250C0-DD14-D9A7-E990-B55DE2A40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11;p20">
            <a:extLst>
              <a:ext uri="{FF2B5EF4-FFF2-40B4-BE49-F238E27FC236}">
                <a16:creationId xmlns:a16="http://schemas.microsoft.com/office/drawing/2014/main" id="{7BDB4488-5C7A-CE80-A45F-44B66D578B23}"/>
              </a:ext>
            </a:extLst>
          </p:cNvPr>
          <p:cNvGrpSpPr/>
          <p:nvPr/>
        </p:nvGrpSpPr>
        <p:grpSpPr>
          <a:xfrm>
            <a:off x="714587" y="1662586"/>
            <a:ext cx="10548629" cy="1125597"/>
            <a:chOff x="324822" y="1773477"/>
            <a:chExt cx="8372749" cy="1066408"/>
          </a:xfrm>
        </p:grpSpPr>
        <p:sp>
          <p:nvSpPr>
            <p:cNvPr id="3" name="Google Shape;412;p20">
              <a:extLst>
                <a:ext uri="{FF2B5EF4-FFF2-40B4-BE49-F238E27FC236}">
                  <a16:creationId xmlns:a16="http://schemas.microsoft.com/office/drawing/2014/main" id="{A2318729-B05A-B0E0-0CA7-B8B111A2B301}"/>
                </a:ext>
              </a:extLst>
            </p:cNvPr>
            <p:cNvSpPr/>
            <p:nvPr/>
          </p:nvSpPr>
          <p:spPr>
            <a:xfrm>
              <a:off x="546976" y="1908158"/>
              <a:ext cx="8150595" cy="9317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268" dirty="0">
                <a:solidFill>
                  <a:srgbClr val="FFF8F8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413;p20" descr="https://cdn-icons-png.flaticon.com/128/5184/5184592.png">
              <a:extLst>
                <a:ext uri="{FF2B5EF4-FFF2-40B4-BE49-F238E27FC236}">
                  <a16:creationId xmlns:a16="http://schemas.microsoft.com/office/drawing/2014/main" id="{D908D6DD-F256-5543-00C0-B4EE0B2FF2F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4822" y="1773477"/>
              <a:ext cx="485762" cy="5798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414;p20">
              <a:extLst>
                <a:ext uri="{FF2B5EF4-FFF2-40B4-BE49-F238E27FC236}">
                  <a16:creationId xmlns:a16="http://schemas.microsoft.com/office/drawing/2014/main" id="{993C9716-07C6-EB39-771B-921A5480C29A}"/>
                </a:ext>
              </a:extLst>
            </p:cNvPr>
            <p:cNvSpPr txBox="1"/>
            <p:nvPr/>
          </p:nvSpPr>
          <p:spPr>
            <a:xfrm>
              <a:off x="671916" y="2056507"/>
              <a:ext cx="7900714" cy="6350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</a:rPr>
                <a:t> 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/>
                </a:rPr>
                <a:t>Câu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/>
                </a:rPr>
                <a:t> 3.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Từ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số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liệu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trong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đọc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hãy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cho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biết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: </a:t>
              </a:r>
              <a:endParaRPr sz="2400" dirty="0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415;p20">
            <a:extLst>
              <a:ext uri="{FF2B5EF4-FFF2-40B4-BE49-F238E27FC236}">
                <a16:creationId xmlns:a16="http://schemas.microsoft.com/office/drawing/2014/main" id="{A841947E-CAAA-B6BB-CBCD-25312FA34CD9}"/>
              </a:ext>
            </a:extLst>
          </p:cNvPr>
          <p:cNvGrpSpPr/>
          <p:nvPr/>
        </p:nvGrpSpPr>
        <p:grpSpPr>
          <a:xfrm>
            <a:off x="714591" y="2948088"/>
            <a:ext cx="10548626" cy="791448"/>
            <a:chOff x="1766441" y="4997609"/>
            <a:chExt cx="8372746" cy="628195"/>
          </a:xfrm>
        </p:grpSpPr>
        <p:pic>
          <p:nvPicPr>
            <p:cNvPr id="7" name="Google Shape;416;p20" descr="https://cdn-icons-png.flaticon.com/128/981/981221.png">
              <a:extLst>
                <a:ext uri="{FF2B5EF4-FFF2-40B4-BE49-F238E27FC236}">
                  <a16:creationId xmlns:a16="http://schemas.microsoft.com/office/drawing/2014/main" id="{970C3697-68FA-F744-C1EA-034538D6A13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66441" y="4997609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417;p20">
              <a:extLst>
                <a:ext uri="{FF2B5EF4-FFF2-40B4-BE49-F238E27FC236}">
                  <a16:creationId xmlns:a16="http://schemas.microsoft.com/office/drawing/2014/main" id="{2078EE74-B2E6-A3EA-3642-829032896B63}"/>
                </a:ext>
              </a:extLst>
            </p:cNvPr>
            <p:cNvSpPr txBox="1"/>
            <p:nvPr/>
          </p:nvSpPr>
          <p:spPr>
            <a:xfrm>
              <a:off x="2544087" y="5063209"/>
              <a:ext cx="7595100" cy="532016"/>
            </a:xfrm>
            <a:prstGeom prst="rect">
              <a:avLst/>
            </a:prstGeom>
            <a:solidFill>
              <a:srgbClr val="E8DFFF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dk1"/>
                </a:buClr>
                <a:buSzPts val="2000"/>
              </a:pP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a)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Việt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Nam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bắt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đầu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tổ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chức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kì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thi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tiến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sĩ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từ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năm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1075. </a:t>
              </a:r>
              <a:endParaRPr sz="2400" dirty="0">
                <a:solidFill>
                  <a:srgbClr val="FF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9" name="Google Shape;418;p20">
            <a:extLst>
              <a:ext uri="{FF2B5EF4-FFF2-40B4-BE49-F238E27FC236}">
                <a16:creationId xmlns:a16="http://schemas.microsoft.com/office/drawing/2014/main" id="{B55552CA-700D-896A-C4B4-223BFFD33502}"/>
              </a:ext>
            </a:extLst>
          </p:cNvPr>
          <p:cNvGrpSpPr/>
          <p:nvPr/>
        </p:nvGrpSpPr>
        <p:grpSpPr>
          <a:xfrm>
            <a:off x="682735" y="4013805"/>
            <a:ext cx="10548628" cy="1224271"/>
            <a:chOff x="1766440" y="4820089"/>
            <a:chExt cx="8372747" cy="971739"/>
          </a:xfrm>
        </p:grpSpPr>
        <p:pic>
          <p:nvPicPr>
            <p:cNvPr id="10" name="Google Shape;419;p20" descr="https://cdn-icons-png.flaticon.com/128/981/981221.png">
              <a:extLst>
                <a:ext uri="{FF2B5EF4-FFF2-40B4-BE49-F238E27FC236}">
                  <a16:creationId xmlns:a16="http://schemas.microsoft.com/office/drawing/2014/main" id="{AC5EA08A-DB28-29EA-7626-D4414A8C9DF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66440" y="4985321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420;p20">
              <a:extLst>
                <a:ext uri="{FF2B5EF4-FFF2-40B4-BE49-F238E27FC236}">
                  <a16:creationId xmlns:a16="http://schemas.microsoft.com/office/drawing/2014/main" id="{F74E55B2-C211-C7DB-D0A2-6EBFCF6C631D}"/>
                </a:ext>
              </a:extLst>
            </p:cNvPr>
            <p:cNvSpPr txBox="1"/>
            <p:nvPr/>
          </p:nvSpPr>
          <p:spPr>
            <a:xfrm>
              <a:off x="2544087" y="4820089"/>
              <a:ext cx="7595100" cy="971739"/>
            </a:xfrm>
            <a:prstGeom prst="rect">
              <a:avLst/>
            </a:prstGeom>
            <a:solidFill>
              <a:srgbClr val="E8DFFF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dk1"/>
                </a:buClr>
                <a:buSzPts val="2000"/>
              </a:pP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b) Trong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gần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10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thế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kỉ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đã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có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2 896 (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hoặc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: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gần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3 000)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người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đỗ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tiến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sĩ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. </a:t>
              </a:r>
              <a:endParaRPr sz="2400" dirty="0">
                <a:solidFill>
                  <a:srgbClr val="FF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2" name="Google Shape;421;p20">
            <a:extLst>
              <a:ext uri="{FF2B5EF4-FFF2-40B4-BE49-F238E27FC236}">
                <a16:creationId xmlns:a16="http://schemas.microsoft.com/office/drawing/2014/main" id="{B42FBEE2-06A3-FDC1-587A-25979816004E}"/>
              </a:ext>
            </a:extLst>
          </p:cNvPr>
          <p:cNvGrpSpPr/>
          <p:nvPr/>
        </p:nvGrpSpPr>
        <p:grpSpPr>
          <a:xfrm>
            <a:off x="682734" y="5452662"/>
            <a:ext cx="10548543" cy="791448"/>
            <a:chOff x="1780232" y="4833679"/>
            <a:chExt cx="8372680" cy="628195"/>
          </a:xfrm>
        </p:grpSpPr>
        <p:pic>
          <p:nvPicPr>
            <p:cNvPr id="13" name="Google Shape;422;p20" descr="https://cdn-icons-png.flaticon.com/128/981/981221.png">
              <a:extLst>
                <a:ext uri="{FF2B5EF4-FFF2-40B4-BE49-F238E27FC236}">
                  <a16:creationId xmlns:a16="http://schemas.microsoft.com/office/drawing/2014/main" id="{D42628A4-CD06-7E0B-6591-0A23DF63F06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80232" y="4833679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423;p20">
              <a:extLst>
                <a:ext uri="{FF2B5EF4-FFF2-40B4-BE49-F238E27FC236}">
                  <a16:creationId xmlns:a16="http://schemas.microsoft.com/office/drawing/2014/main" id="{3ED8E912-D15F-DC95-AF2F-1AE9B166CF3B}"/>
                </a:ext>
              </a:extLst>
            </p:cNvPr>
            <p:cNvSpPr txBox="1"/>
            <p:nvPr/>
          </p:nvSpPr>
          <p:spPr>
            <a:xfrm>
              <a:off x="2557879" y="4899279"/>
              <a:ext cx="7595033" cy="532016"/>
            </a:xfrm>
            <a:prstGeom prst="rect">
              <a:avLst/>
            </a:prstGeom>
            <a:solidFill>
              <a:srgbClr val="E8DFFF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dk1"/>
                </a:buClr>
                <a:buSzPts val="2000"/>
              </a:pP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c)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Triều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Lê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tổ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chức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104 khoa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thi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lấy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đỗ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1 780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tiến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sĩ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. </a:t>
              </a:r>
              <a:endParaRPr sz="2400" dirty="0">
                <a:solidFill>
                  <a:srgbClr val="FF0000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557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459BCF-CE0B-890B-B9F8-C5BA4CBD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28;p21">
            <a:extLst>
              <a:ext uri="{FF2B5EF4-FFF2-40B4-BE49-F238E27FC236}">
                <a16:creationId xmlns:a16="http://schemas.microsoft.com/office/drawing/2014/main" id="{EACB272E-76B0-BA16-7881-1839A3617FE8}"/>
              </a:ext>
            </a:extLst>
          </p:cNvPr>
          <p:cNvGrpSpPr/>
          <p:nvPr/>
        </p:nvGrpSpPr>
        <p:grpSpPr>
          <a:xfrm>
            <a:off x="734160" y="1572262"/>
            <a:ext cx="10472715" cy="1183457"/>
            <a:chOff x="306859" y="1565025"/>
            <a:chExt cx="8312493" cy="1468493"/>
          </a:xfrm>
        </p:grpSpPr>
        <p:sp>
          <p:nvSpPr>
            <p:cNvPr id="3" name="Google Shape;429;p21">
              <a:extLst>
                <a:ext uri="{FF2B5EF4-FFF2-40B4-BE49-F238E27FC236}">
                  <a16:creationId xmlns:a16="http://schemas.microsoft.com/office/drawing/2014/main" id="{1D68ADD6-10BB-7918-7325-FC80DE8519BD}"/>
                </a:ext>
              </a:extLst>
            </p:cNvPr>
            <p:cNvSpPr/>
            <p:nvPr/>
          </p:nvSpPr>
          <p:spPr>
            <a:xfrm>
              <a:off x="546976" y="1908158"/>
              <a:ext cx="8072376" cy="11253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FFF8F8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430;p21" descr="https://cdn-icons-png.flaticon.com/128/5184/5184592.png">
              <a:extLst>
                <a:ext uri="{FF2B5EF4-FFF2-40B4-BE49-F238E27FC236}">
                  <a16:creationId xmlns:a16="http://schemas.microsoft.com/office/drawing/2014/main" id="{75524EE1-C6ED-6297-C96B-4031E816352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6859" y="1565025"/>
              <a:ext cx="485762" cy="7814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431;p21">
              <a:extLst>
                <a:ext uri="{FF2B5EF4-FFF2-40B4-BE49-F238E27FC236}">
                  <a16:creationId xmlns:a16="http://schemas.microsoft.com/office/drawing/2014/main" id="{A262D952-D8B5-D2E8-1D0D-C1E00AC561F1}"/>
                </a:ext>
              </a:extLst>
            </p:cNvPr>
            <p:cNvSpPr txBox="1"/>
            <p:nvPr/>
          </p:nvSpPr>
          <p:spPr>
            <a:xfrm>
              <a:off x="678928" y="2050789"/>
              <a:ext cx="7843390" cy="831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 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/>
                </a:rPr>
                <a:t>Câu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/>
                </a:rPr>
                <a:t> 4. 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Em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hiểu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vì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sao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đọc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có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tên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là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dk1"/>
                  </a:solidFill>
                  <a:latin typeface="UTM Avo" panose="02040603050506020204" pitchFamily="18"/>
                </a:rPr>
                <a:t>Nghìn</a:t>
              </a:r>
              <a:r>
                <a:rPr lang="en-US" sz="2400" i="1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dk1"/>
                  </a:solidFill>
                  <a:latin typeface="UTM Avo" panose="02040603050506020204" pitchFamily="18"/>
                </a:rPr>
                <a:t>năm</a:t>
              </a:r>
              <a:r>
                <a:rPr lang="en-US" sz="2400" i="1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dk1"/>
                  </a:solidFill>
                  <a:latin typeface="UTM Avo" panose="02040603050506020204" pitchFamily="18"/>
                </a:rPr>
                <a:t>văn</a:t>
              </a:r>
              <a:r>
                <a:rPr lang="en-US" sz="2400" i="1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dk1"/>
                  </a:solidFill>
                  <a:latin typeface="UTM Avo" panose="02040603050506020204" pitchFamily="18"/>
                </a:rPr>
                <a:t>hiến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?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432;p21">
            <a:extLst>
              <a:ext uri="{FF2B5EF4-FFF2-40B4-BE49-F238E27FC236}">
                <a16:creationId xmlns:a16="http://schemas.microsoft.com/office/drawing/2014/main" id="{AB234D6B-3713-FCE5-5048-436C6A57CA64}"/>
              </a:ext>
            </a:extLst>
          </p:cNvPr>
          <p:cNvGrpSpPr/>
          <p:nvPr/>
        </p:nvGrpSpPr>
        <p:grpSpPr>
          <a:xfrm>
            <a:off x="813435" y="2852377"/>
            <a:ext cx="5912987" cy="3924233"/>
            <a:chOff x="448789" y="1125301"/>
            <a:chExt cx="4693307" cy="3114775"/>
          </a:xfrm>
        </p:grpSpPr>
        <p:grpSp>
          <p:nvGrpSpPr>
            <p:cNvPr id="7" name="Google Shape;433;p21">
              <a:extLst>
                <a:ext uri="{FF2B5EF4-FFF2-40B4-BE49-F238E27FC236}">
                  <a16:creationId xmlns:a16="http://schemas.microsoft.com/office/drawing/2014/main" id="{04499C28-450F-D720-5F30-1168B7CFABF3}"/>
                </a:ext>
              </a:extLst>
            </p:cNvPr>
            <p:cNvGrpSpPr/>
            <p:nvPr/>
          </p:nvGrpSpPr>
          <p:grpSpPr>
            <a:xfrm>
              <a:off x="448789" y="1239742"/>
              <a:ext cx="4693307" cy="3000334"/>
              <a:chOff x="922317" y="1687609"/>
              <a:chExt cx="4693307" cy="3000334"/>
            </a:xfrm>
          </p:grpSpPr>
          <p:grpSp>
            <p:nvGrpSpPr>
              <p:cNvPr id="9" name="Google Shape;434;p21">
                <a:extLst>
                  <a:ext uri="{FF2B5EF4-FFF2-40B4-BE49-F238E27FC236}">
                    <a16:creationId xmlns:a16="http://schemas.microsoft.com/office/drawing/2014/main" id="{4510141B-865C-9F6F-158A-2AA4CEC78FC3}"/>
                  </a:ext>
                </a:extLst>
              </p:cNvPr>
              <p:cNvGrpSpPr/>
              <p:nvPr/>
            </p:nvGrpSpPr>
            <p:grpSpPr>
              <a:xfrm>
                <a:off x="1339642" y="1792386"/>
                <a:ext cx="4275982" cy="2895557"/>
                <a:chOff x="643274" y="1700061"/>
                <a:chExt cx="4275982" cy="2895557"/>
              </a:xfrm>
            </p:grpSpPr>
            <p:sp>
              <p:nvSpPr>
                <p:cNvPr id="11" name="Google Shape;435;p21">
                  <a:extLst>
                    <a:ext uri="{FF2B5EF4-FFF2-40B4-BE49-F238E27FC236}">
                      <a16:creationId xmlns:a16="http://schemas.microsoft.com/office/drawing/2014/main" id="{855F0A5C-5FFA-184E-7182-F61D659E0C8F}"/>
                    </a:ext>
                  </a:extLst>
                </p:cNvPr>
                <p:cNvSpPr/>
                <p:nvPr/>
              </p:nvSpPr>
              <p:spPr>
                <a:xfrm>
                  <a:off x="643274" y="1700061"/>
                  <a:ext cx="4275982" cy="2895557"/>
                </a:xfrm>
                <a:prstGeom prst="foldedCorner">
                  <a:avLst>
                    <a:gd name="adj" fmla="val 16667"/>
                  </a:avLst>
                </a:prstGeom>
                <a:solidFill>
                  <a:srgbClr val="E3EEF5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15184" tIns="57576" rIns="115184" bIns="57576" anchor="ctr" anchorCtr="0">
                  <a:noAutofit/>
                </a:bodyPr>
                <a:lstStyle/>
                <a:p>
                  <a:pPr algn="ctr">
                    <a:buSzPts val="1800"/>
                  </a:pPr>
                  <a:endParaRPr sz="2400" dirty="0">
                    <a:solidFill>
                      <a:srgbClr val="F8C865"/>
                    </a:solidFill>
                    <a:latin typeface="UTM Avo" panose="02040603050506020204" pitchFamily="18"/>
                  </a:endParaRPr>
                </a:p>
              </p:txBody>
            </p:sp>
            <p:sp>
              <p:nvSpPr>
                <p:cNvPr id="12" name="Google Shape;436;p21">
                  <a:extLst>
                    <a:ext uri="{FF2B5EF4-FFF2-40B4-BE49-F238E27FC236}">
                      <a16:creationId xmlns:a16="http://schemas.microsoft.com/office/drawing/2014/main" id="{BCBEC05B-1FBE-84FF-94B8-83990C2F3023}"/>
                    </a:ext>
                  </a:extLst>
                </p:cNvPr>
                <p:cNvSpPr txBox="1"/>
                <p:nvPr/>
              </p:nvSpPr>
              <p:spPr>
                <a:xfrm>
                  <a:off x="814229" y="1752690"/>
                  <a:ext cx="3936900" cy="27306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5184" tIns="57576" rIns="115184" bIns="57576" anchor="t" anchorCtr="0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  <a:buSzPts val="2000"/>
                  </a:pPr>
                  <a:r>
                    <a:rPr lang="en-US" sz="2400" dirty="0" err="1">
                      <a:latin typeface="UTM Avo" panose="02040603050506020204" pitchFamily="18"/>
                    </a:rPr>
                    <a:t>Phản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ánh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lịch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sử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hàng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nghìn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năm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của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nền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văn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hiến</a:t>
                  </a:r>
                  <a:r>
                    <a:rPr lang="en-US" sz="2400" dirty="0">
                      <a:latin typeface="UTM Avo" panose="02040603050506020204" pitchFamily="18"/>
                    </a:rPr>
                    <a:t> Việt Nam (</a:t>
                  </a:r>
                  <a:r>
                    <a:rPr lang="en-US" sz="2400" dirty="0" err="1">
                      <a:latin typeface="UTM Avo" panose="02040603050506020204" pitchFamily="18"/>
                    </a:rPr>
                    <a:t>tính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từ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năm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mở</a:t>
                  </a:r>
                  <a:r>
                    <a:rPr lang="en-US" sz="2400" dirty="0">
                      <a:latin typeface="UTM Avo" panose="02040603050506020204" pitchFamily="18"/>
                    </a:rPr>
                    <a:t> Quốc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Tử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Giám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hoặc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từ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năm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tổ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chức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kì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thi</a:t>
                  </a:r>
                  <a:r>
                    <a:rPr lang="en-US" sz="2400" dirty="0">
                      <a:latin typeface="UTM Avo" panose="02040603050506020204" pitchFamily="18"/>
                    </a:rPr>
                    <a:t> Nho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học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đầu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tiên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đến</a:t>
                  </a:r>
                  <a:r>
                    <a:rPr lang="en-US" sz="2400" dirty="0">
                      <a:latin typeface="UTM Avo" panose="02040603050506020204" pitchFamily="18"/>
                    </a:rPr>
                    <a:t> nay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cũng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đều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đã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hơn</a:t>
                  </a:r>
                  <a:r>
                    <a:rPr lang="en-US" sz="2400" dirty="0">
                      <a:latin typeface="UTM Avo" panose="02040603050506020204" pitchFamily="18"/>
                    </a:rPr>
                    <a:t> 1 000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năm</a:t>
                  </a:r>
                  <a:r>
                    <a:rPr lang="en-US" sz="2400" dirty="0">
                      <a:latin typeface="UTM Avo" panose="02040603050506020204" pitchFamily="18"/>
                    </a:rPr>
                    <a:t>). </a:t>
                  </a:r>
                  <a:endParaRPr sz="2400" dirty="0">
                    <a:solidFill>
                      <a:srgbClr val="FF0000"/>
                    </a:solidFill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10" name="Google Shape;437;p21">
                <a:extLst>
                  <a:ext uri="{FF2B5EF4-FFF2-40B4-BE49-F238E27FC236}">
                    <a16:creationId xmlns:a16="http://schemas.microsoft.com/office/drawing/2014/main" id="{1893DCC8-35EC-63F5-62C2-027B0D0D9D83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942546">
                <a:off x="922317" y="1687609"/>
                <a:ext cx="557836" cy="6068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" name="Google Shape;438;p21">
              <a:extLst>
                <a:ext uri="{FF2B5EF4-FFF2-40B4-BE49-F238E27FC236}">
                  <a16:creationId xmlns:a16="http://schemas.microsoft.com/office/drawing/2014/main" id="{F1BA7EBC-B712-D073-DF10-DA5B629A837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21080147">
              <a:off x="2837642" y="1125301"/>
              <a:ext cx="377044" cy="3770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Google Shape;439;p21" descr="Nghìn năm văn hiến lớp 5 (sách mới)">
            <a:extLst>
              <a:ext uri="{FF2B5EF4-FFF2-40B4-BE49-F238E27FC236}">
                <a16:creationId xmlns:a16="http://schemas.microsoft.com/office/drawing/2014/main" id="{4D2EF804-0922-2984-5698-5853B639A8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74380" y="3128564"/>
            <a:ext cx="3682718" cy="3706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38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CA948-166C-BC43-E875-D723CE77B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4;p22">
            <a:extLst>
              <a:ext uri="{FF2B5EF4-FFF2-40B4-BE49-F238E27FC236}">
                <a16:creationId xmlns:a16="http://schemas.microsoft.com/office/drawing/2014/main" id="{DAC81620-C629-16E5-F407-8D52DDD35986}"/>
              </a:ext>
            </a:extLst>
          </p:cNvPr>
          <p:cNvGrpSpPr/>
          <p:nvPr/>
        </p:nvGrpSpPr>
        <p:grpSpPr>
          <a:xfrm>
            <a:off x="739847" y="1635940"/>
            <a:ext cx="10440344" cy="1391770"/>
            <a:chOff x="332552" y="1745334"/>
            <a:chExt cx="8286800" cy="991383"/>
          </a:xfrm>
        </p:grpSpPr>
        <p:sp>
          <p:nvSpPr>
            <p:cNvPr id="3" name="Google Shape;445;p22">
              <a:extLst>
                <a:ext uri="{FF2B5EF4-FFF2-40B4-BE49-F238E27FC236}">
                  <a16:creationId xmlns:a16="http://schemas.microsoft.com/office/drawing/2014/main" id="{73A0028F-2736-4474-9EF4-9F07DCA4D965}"/>
                </a:ext>
              </a:extLst>
            </p:cNvPr>
            <p:cNvSpPr/>
            <p:nvPr/>
          </p:nvSpPr>
          <p:spPr>
            <a:xfrm>
              <a:off x="546976" y="1804990"/>
              <a:ext cx="8072376" cy="93172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SzPts val="1800"/>
              </a:pPr>
              <a:endParaRPr sz="2400" dirty="0">
                <a:solidFill>
                  <a:srgbClr val="FFF8F8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446;p22" descr="https://cdn-icons-png.flaticon.com/128/5184/5184592.png">
              <a:extLst>
                <a:ext uri="{FF2B5EF4-FFF2-40B4-BE49-F238E27FC236}">
                  <a16:creationId xmlns:a16="http://schemas.microsoft.com/office/drawing/2014/main" id="{84E695A7-D2A8-4356-42F7-EF04007EBE2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2552" y="1745334"/>
              <a:ext cx="428613" cy="3774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447;p22">
              <a:extLst>
                <a:ext uri="{FF2B5EF4-FFF2-40B4-BE49-F238E27FC236}">
                  <a16:creationId xmlns:a16="http://schemas.microsoft.com/office/drawing/2014/main" id="{D3D0DD9C-9F23-E4C5-CE53-E7CD277E1C8C}"/>
                </a:ext>
              </a:extLst>
            </p:cNvPr>
            <p:cNvSpPr txBox="1"/>
            <p:nvPr/>
          </p:nvSpPr>
          <p:spPr>
            <a:xfrm>
              <a:off x="546858" y="1834818"/>
              <a:ext cx="8072376" cy="872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indent="347663" algn="just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5. </a:t>
              </a:r>
              <a:r>
                <a:rPr lang="en-US" sz="2400" dirty="0">
                  <a:latin typeface="UTM Avo" panose="02040603050506020204" pitchFamily="18"/>
                </a:rPr>
                <a:t>Theo </a:t>
              </a:r>
              <a:r>
                <a:rPr lang="en-US" sz="2400" dirty="0" err="1">
                  <a:latin typeface="UTM Avo" panose="02040603050506020204" pitchFamily="18"/>
                </a:rPr>
                <a:t>em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truyền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thống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nghìn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năm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văn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hiến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vai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trò</a:t>
              </a:r>
              <a:endParaRPr lang="en-US" sz="2400" dirty="0">
                <a:latin typeface="UTM Avo" panose="02040603050506020204" pitchFamily="18"/>
              </a:endParaRPr>
            </a:p>
            <a:p>
              <a:pPr indent="347663"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như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thế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nào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trong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công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cuộc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hội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nhập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thế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hôm</a:t>
              </a:r>
              <a:r>
                <a:rPr lang="en-US" sz="2400" dirty="0">
                  <a:latin typeface="UTM Avo" panose="02040603050506020204" pitchFamily="18"/>
                </a:rPr>
                <a:t> nay?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sp>
        <p:nvSpPr>
          <p:cNvPr id="6" name="Google Shape;448;p22">
            <a:extLst>
              <a:ext uri="{FF2B5EF4-FFF2-40B4-BE49-F238E27FC236}">
                <a16:creationId xmlns:a16="http://schemas.microsoft.com/office/drawing/2014/main" id="{0A4F2A04-E011-87D3-199F-4F93E254CBC1}"/>
              </a:ext>
            </a:extLst>
          </p:cNvPr>
          <p:cNvSpPr txBox="1"/>
          <p:nvPr/>
        </p:nvSpPr>
        <p:spPr>
          <a:xfrm>
            <a:off x="2722448" y="3239475"/>
            <a:ext cx="8457594" cy="3440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>
            <a:solidFill>
              <a:srgbClr val="00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Truyền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thống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đó</a:t>
            </a:r>
            <a:r>
              <a:rPr lang="en-US" sz="2400" dirty="0">
                <a:latin typeface="UTM Avo" panose="02040603050506020204" pitchFamily="18"/>
              </a:rPr>
              <a:t> (</a:t>
            </a:r>
            <a:r>
              <a:rPr lang="en-US" sz="2400" dirty="0" err="1">
                <a:latin typeface="UTM Avo" panose="02040603050506020204" pitchFamily="18"/>
              </a:rPr>
              <a:t>nền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văn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lâu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đời</a:t>
            </a:r>
            <a:r>
              <a:rPr lang="en-US" sz="2400" dirty="0">
                <a:latin typeface="UTM Avo" panose="02040603050506020204" pitchFamily="18"/>
              </a:rPr>
              <a:t>) </a:t>
            </a:r>
            <a:r>
              <a:rPr lang="en-US" sz="2400" dirty="0" err="1">
                <a:latin typeface="UTM Avo" panose="02040603050506020204" pitchFamily="18"/>
              </a:rPr>
              <a:t>là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điểm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tựa</a:t>
            </a:r>
            <a:r>
              <a:rPr lang="en-US" sz="2400" dirty="0">
                <a:latin typeface="UTM Avo" panose="02040603050506020204" pitchFamily="18"/>
              </a:rPr>
              <a:t> / </a:t>
            </a:r>
            <a:r>
              <a:rPr lang="en-US" sz="2400" dirty="0" err="1">
                <a:latin typeface="UTM Avo" panose="02040603050506020204" pitchFamily="18"/>
              </a:rPr>
              <a:t>là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cơ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sở</a:t>
            </a:r>
            <a:r>
              <a:rPr lang="en-US" sz="2400" dirty="0">
                <a:latin typeface="UTM Avo" panose="02040603050506020204" pitchFamily="18"/>
              </a:rPr>
              <a:t> / </a:t>
            </a:r>
            <a:r>
              <a:rPr lang="en-US" sz="2400" dirty="0" err="1">
                <a:latin typeface="UTM Avo" panose="02040603050506020204" pitchFamily="18"/>
              </a:rPr>
              <a:t>nền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 ta </a:t>
            </a:r>
            <a:r>
              <a:rPr lang="en-US" sz="2400" dirty="0" err="1">
                <a:latin typeface="UTM Avo" panose="02040603050506020204" pitchFamily="18"/>
              </a:rPr>
              <a:t>hội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nhập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thế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giới</a:t>
            </a:r>
            <a:r>
              <a:rPr lang="en-US" sz="2400" dirty="0">
                <a:latin typeface="UTM Avo" panose="02040603050506020204" pitchFamily="18"/>
              </a:rPr>
              <a:t>.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truyền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thống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này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chúng</a:t>
            </a:r>
            <a:r>
              <a:rPr lang="en-US" sz="2400" dirty="0">
                <a:latin typeface="UTM Avo" panose="02040603050506020204" pitchFamily="18"/>
              </a:rPr>
              <a:t> ta </a:t>
            </a: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cơ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sở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để</a:t>
            </a:r>
            <a:r>
              <a:rPr lang="en-US" sz="2400" dirty="0">
                <a:latin typeface="UTM Avo" panose="02040603050506020204" pitchFamily="18"/>
              </a:rPr>
              <a:t> tin </a:t>
            </a:r>
            <a:r>
              <a:rPr lang="en-US" sz="2400" dirty="0" err="1">
                <a:latin typeface="UTM Avo" panose="02040603050506020204" pitchFamily="18"/>
              </a:rPr>
              <a:t>rằng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Việt</a:t>
            </a:r>
            <a:r>
              <a:rPr lang="en-US" sz="2400" dirty="0">
                <a:latin typeface="UTM Avo" panose="02040603050506020204" pitchFamily="18"/>
              </a:rPr>
              <a:t> Nam </a:t>
            </a:r>
            <a:r>
              <a:rPr lang="en-US" sz="2400" dirty="0" err="1">
                <a:latin typeface="UTM Avo" panose="02040603050506020204" pitchFamily="18"/>
              </a:rPr>
              <a:t>sẽ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sớm</a:t>
            </a:r>
            <a:r>
              <a:rPr lang="en-US" sz="2400" dirty="0">
                <a:latin typeface="UTM Avo" panose="02040603050506020204" pitchFamily="18"/>
              </a:rPr>
              <a:t> “</a:t>
            </a:r>
            <a:r>
              <a:rPr lang="en-US" sz="2400" dirty="0" err="1">
                <a:latin typeface="UTM Avo" panose="02040603050506020204" pitchFamily="18"/>
              </a:rPr>
              <a:t>theo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kịp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hoàn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cầu</a:t>
            </a:r>
            <a:r>
              <a:rPr lang="en-US" sz="2400" dirty="0">
                <a:latin typeface="UTM Avo" panose="02040603050506020204" pitchFamily="18"/>
              </a:rPr>
              <a:t>”, “</a:t>
            </a:r>
            <a:r>
              <a:rPr lang="en-US" sz="2400" dirty="0" err="1">
                <a:latin typeface="UTM Avo" panose="02040603050506020204" pitchFamily="18"/>
              </a:rPr>
              <a:t>bước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vinh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quang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sánh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vai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cường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quốc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năm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châu</a:t>
            </a:r>
            <a:r>
              <a:rPr lang="en-US" sz="2400" dirty="0">
                <a:latin typeface="UTM Avo" panose="02040603050506020204" pitchFamily="18"/>
              </a:rPr>
              <a:t>”, </a:t>
            </a:r>
            <a:r>
              <a:rPr lang="en-US" sz="2400" dirty="0" err="1">
                <a:latin typeface="UTM Avo" panose="02040603050506020204" pitchFamily="18"/>
              </a:rPr>
              <a:t>như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muốn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Hồ</a:t>
            </a:r>
            <a:r>
              <a:rPr lang="en-US" sz="2400" dirty="0">
                <a:latin typeface="UTM Avo" panose="02040603050506020204" pitchFamily="18"/>
              </a:rPr>
              <a:t>. 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7" name="Google Shape;449;p22">
            <a:extLst>
              <a:ext uri="{FF2B5EF4-FFF2-40B4-BE49-F238E27FC236}">
                <a16:creationId xmlns:a16="http://schemas.microsoft.com/office/drawing/2014/main" id="{0655B612-E521-3B7D-CE8A-998696D703AA}"/>
              </a:ext>
            </a:extLst>
          </p:cNvPr>
          <p:cNvSpPr/>
          <p:nvPr/>
        </p:nvSpPr>
        <p:spPr>
          <a:xfrm>
            <a:off x="1009846" y="4339869"/>
            <a:ext cx="1095834" cy="98344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endParaRPr sz="2400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6561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2BE5-9E8C-0AED-CA11-20D757C25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54;p23">
            <a:extLst>
              <a:ext uri="{FF2B5EF4-FFF2-40B4-BE49-F238E27FC236}">
                <a16:creationId xmlns:a16="http://schemas.microsoft.com/office/drawing/2014/main" id="{19557895-5BD3-39DE-E7E4-37C4626086EA}"/>
              </a:ext>
            </a:extLst>
          </p:cNvPr>
          <p:cNvSpPr txBox="1"/>
          <p:nvPr/>
        </p:nvSpPr>
        <p:spPr>
          <a:xfrm>
            <a:off x="1265385" y="2625331"/>
            <a:ext cx="6031364" cy="232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40" b="1" dirty="0">
                <a:solidFill>
                  <a:schemeClr val="dk1"/>
                </a:solidFill>
                <a:latin typeface="UTM Avo" panose="02040603050506020204" pitchFamily="18"/>
              </a:rPr>
              <a:t>HOẠT ĐỘNG 3: </a:t>
            </a:r>
          </a:p>
          <a:p>
            <a:pPr algn="ctr">
              <a:lnSpc>
                <a:spcPct val="150000"/>
              </a:lnSpc>
            </a:pPr>
            <a:r>
              <a:rPr lang="en-US" sz="5040" b="1" dirty="0">
                <a:solidFill>
                  <a:schemeClr val="dk1"/>
                </a:solidFill>
                <a:latin typeface="UTM Avo" panose="02040603050506020204" pitchFamily="18"/>
              </a:rPr>
              <a:t>ĐỌC NÂNG CAO</a:t>
            </a:r>
          </a:p>
        </p:txBody>
      </p:sp>
      <p:pic>
        <p:nvPicPr>
          <p:cNvPr id="9" name="Google Shape;455;p23">
            <a:extLst>
              <a:ext uri="{FF2B5EF4-FFF2-40B4-BE49-F238E27FC236}">
                <a16:creationId xmlns:a16="http://schemas.microsoft.com/office/drawing/2014/main" id="{473A3C55-0EF5-C822-9F91-2EDBE6E74E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679" b="2514"/>
          <a:stretch/>
        </p:blipFill>
        <p:spPr>
          <a:xfrm flipH="1">
            <a:off x="7739754" y="1356604"/>
            <a:ext cx="2878896" cy="4864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17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C1427-F990-A85F-42F3-E340373F8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62;p24">
            <a:extLst>
              <a:ext uri="{FF2B5EF4-FFF2-40B4-BE49-F238E27FC236}">
                <a16:creationId xmlns:a16="http://schemas.microsoft.com/office/drawing/2014/main" id="{D82E7B60-79D1-2361-46DD-B64963FE53D2}"/>
              </a:ext>
            </a:extLst>
          </p:cNvPr>
          <p:cNvGrpSpPr/>
          <p:nvPr/>
        </p:nvGrpSpPr>
        <p:grpSpPr>
          <a:xfrm>
            <a:off x="802498" y="2244719"/>
            <a:ext cx="2790614" cy="3921061"/>
            <a:chOff x="624596" y="982906"/>
            <a:chExt cx="2001980" cy="3181003"/>
          </a:xfrm>
        </p:grpSpPr>
        <p:sp>
          <p:nvSpPr>
            <p:cNvPr id="5" name="Google Shape;463;p24">
              <a:extLst>
                <a:ext uri="{FF2B5EF4-FFF2-40B4-BE49-F238E27FC236}">
                  <a16:creationId xmlns:a16="http://schemas.microsoft.com/office/drawing/2014/main" id="{1FB5E9A2-3756-E13F-A30C-F2B759D0956F}"/>
                </a:ext>
              </a:extLst>
            </p:cNvPr>
            <p:cNvSpPr/>
            <p:nvPr/>
          </p:nvSpPr>
          <p:spPr>
            <a:xfrm>
              <a:off x="692176" y="1142009"/>
              <a:ext cx="1934400" cy="3021900"/>
            </a:xfrm>
            <a:prstGeom prst="roundRect">
              <a:avLst>
                <a:gd name="adj" fmla="val 4313"/>
              </a:avLst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6" name="Google Shape;464;p24">
              <a:extLst>
                <a:ext uri="{FF2B5EF4-FFF2-40B4-BE49-F238E27FC236}">
                  <a16:creationId xmlns:a16="http://schemas.microsoft.com/office/drawing/2014/main" id="{EEC4EFAB-5651-2F6F-6CD3-E773B5887A78}"/>
                </a:ext>
              </a:extLst>
            </p:cNvPr>
            <p:cNvSpPr/>
            <p:nvPr/>
          </p:nvSpPr>
          <p:spPr>
            <a:xfrm>
              <a:off x="624596" y="982906"/>
              <a:ext cx="1881817" cy="2984405"/>
            </a:xfrm>
            <a:custGeom>
              <a:avLst/>
              <a:gdLst/>
              <a:ahLst/>
              <a:cxnLst/>
              <a:rect l="l" t="t" r="r" b="b"/>
              <a:pathLst>
                <a:path w="53747" h="74336" extrusionOk="0">
                  <a:moveTo>
                    <a:pt x="52246" y="65"/>
                  </a:moveTo>
                  <a:cubicBezTo>
                    <a:pt x="53040" y="65"/>
                    <a:pt x="53682" y="711"/>
                    <a:pt x="53682" y="1501"/>
                  </a:cubicBezTo>
                  <a:lnTo>
                    <a:pt x="53682" y="72835"/>
                  </a:lnTo>
                  <a:cubicBezTo>
                    <a:pt x="53682" y="73625"/>
                    <a:pt x="53040" y="74268"/>
                    <a:pt x="52246" y="74268"/>
                  </a:cubicBezTo>
                  <a:lnTo>
                    <a:pt x="1501" y="74268"/>
                  </a:lnTo>
                  <a:cubicBezTo>
                    <a:pt x="711" y="74268"/>
                    <a:pt x="65" y="73625"/>
                    <a:pt x="65" y="72835"/>
                  </a:cubicBezTo>
                  <a:lnTo>
                    <a:pt x="65" y="1501"/>
                  </a:lnTo>
                  <a:cubicBezTo>
                    <a:pt x="65" y="711"/>
                    <a:pt x="711" y="65"/>
                    <a:pt x="1501" y="65"/>
                  </a:cubicBezTo>
                  <a:close/>
                  <a:moveTo>
                    <a:pt x="1501" y="1"/>
                  </a:moveTo>
                  <a:cubicBezTo>
                    <a:pt x="676" y="1"/>
                    <a:pt x="0" y="675"/>
                    <a:pt x="0" y="1501"/>
                  </a:cubicBezTo>
                  <a:lnTo>
                    <a:pt x="0" y="72835"/>
                  </a:lnTo>
                  <a:cubicBezTo>
                    <a:pt x="0" y="73660"/>
                    <a:pt x="676" y="74336"/>
                    <a:pt x="1501" y="74336"/>
                  </a:cubicBezTo>
                  <a:lnTo>
                    <a:pt x="52246" y="74336"/>
                  </a:lnTo>
                  <a:cubicBezTo>
                    <a:pt x="53076" y="74336"/>
                    <a:pt x="53747" y="73660"/>
                    <a:pt x="53747" y="72835"/>
                  </a:cubicBezTo>
                  <a:lnTo>
                    <a:pt x="53747" y="1501"/>
                  </a:lnTo>
                  <a:cubicBezTo>
                    <a:pt x="53747" y="675"/>
                    <a:pt x="53076" y="1"/>
                    <a:pt x="52246" y="1"/>
                  </a:cubicBez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7" name="Google Shape;465;p24">
            <a:extLst>
              <a:ext uri="{FF2B5EF4-FFF2-40B4-BE49-F238E27FC236}">
                <a16:creationId xmlns:a16="http://schemas.microsoft.com/office/drawing/2014/main" id="{926E856A-6ABA-F645-4C0B-76B5CE78B22A}"/>
              </a:ext>
            </a:extLst>
          </p:cNvPr>
          <p:cNvGrpSpPr/>
          <p:nvPr/>
        </p:nvGrpSpPr>
        <p:grpSpPr>
          <a:xfrm>
            <a:off x="179477" y="6420432"/>
            <a:ext cx="5410430" cy="306799"/>
            <a:chOff x="0" y="4397412"/>
            <a:chExt cx="4600713" cy="150450"/>
          </a:xfrm>
        </p:grpSpPr>
        <p:sp>
          <p:nvSpPr>
            <p:cNvPr id="8" name="Google Shape;466;p24">
              <a:extLst>
                <a:ext uri="{FF2B5EF4-FFF2-40B4-BE49-F238E27FC236}">
                  <a16:creationId xmlns:a16="http://schemas.microsoft.com/office/drawing/2014/main" id="{9BEA812C-317F-F3A7-C2E7-E161B1106AD9}"/>
                </a:ext>
              </a:extLst>
            </p:cNvPr>
            <p:cNvSpPr/>
            <p:nvPr/>
          </p:nvSpPr>
          <p:spPr>
            <a:xfrm>
              <a:off x="0" y="4397412"/>
              <a:ext cx="4600713" cy="2416"/>
            </a:xfrm>
            <a:custGeom>
              <a:avLst/>
              <a:gdLst/>
              <a:ahLst/>
              <a:cxnLst/>
              <a:rect l="l" t="t" r="r" b="b"/>
              <a:pathLst>
                <a:path w="131402" h="69" extrusionOk="0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9" name="Google Shape;467;p24">
              <a:extLst>
                <a:ext uri="{FF2B5EF4-FFF2-40B4-BE49-F238E27FC236}">
                  <a16:creationId xmlns:a16="http://schemas.microsoft.com/office/drawing/2014/main" id="{56A98277-7276-6CCC-14A4-03AC7414CA3C}"/>
                </a:ext>
              </a:extLst>
            </p:cNvPr>
            <p:cNvSpPr/>
            <p:nvPr/>
          </p:nvSpPr>
          <p:spPr>
            <a:xfrm>
              <a:off x="755786" y="4545586"/>
              <a:ext cx="305519" cy="2276"/>
            </a:xfrm>
            <a:custGeom>
              <a:avLst/>
              <a:gdLst/>
              <a:ahLst/>
              <a:cxnLst/>
              <a:rect l="l" t="t" r="r" b="b"/>
              <a:pathLst>
                <a:path w="8726" h="65" extrusionOk="0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0" name="Google Shape;468;p24">
              <a:extLst>
                <a:ext uri="{FF2B5EF4-FFF2-40B4-BE49-F238E27FC236}">
                  <a16:creationId xmlns:a16="http://schemas.microsoft.com/office/drawing/2014/main" id="{F8135EE8-08C1-9BF6-0218-D5E309885268}"/>
                </a:ext>
              </a:extLst>
            </p:cNvPr>
            <p:cNvSpPr/>
            <p:nvPr/>
          </p:nvSpPr>
          <p:spPr>
            <a:xfrm>
              <a:off x="1619552" y="4536412"/>
              <a:ext cx="497808" cy="2276"/>
            </a:xfrm>
            <a:custGeom>
              <a:avLst/>
              <a:gdLst/>
              <a:ahLst/>
              <a:cxnLst/>
              <a:rect l="l" t="t" r="r" b="b"/>
              <a:pathLst>
                <a:path w="14218" h="65" extrusionOk="0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1" name="Google Shape;469;p24">
              <a:extLst>
                <a:ext uri="{FF2B5EF4-FFF2-40B4-BE49-F238E27FC236}">
                  <a16:creationId xmlns:a16="http://schemas.microsoft.com/office/drawing/2014/main" id="{10913741-D2E2-417B-9963-EC521218C4F1}"/>
                </a:ext>
              </a:extLst>
            </p:cNvPr>
            <p:cNvSpPr/>
            <p:nvPr/>
          </p:nvSpPr>
          <p:spPr>
            <a:xfrm>
              <a:off x="1070481" y="4460119"/>
              <a:ext cx="175833" cy="2311"/>
            </a:xfrm>
            <a:custGeom>
              <a:avLst/>
              <a:gdLst/>
              <a:ahLst/>
              <a:cxnLst/>
              <a:rect l="l" t="t" r="r" b="b"/>
              <a:pathLst>
                <a:path w="5022" h="66" extrusionOk="0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2" name="Google Shape;470;p24">
              <a:extLst>
                <a:ext uri="{FF2B5EF4-FFF2-40B4-BE49-F238E27FC236}">
                  <a16:creationId xmlns:a16="http://schemas.microsoft.com/office/drawing/2014/main" id="{FF97557F-92BA-8B4F-10EB-92434683739D}"/>
                </a:ext>
              </a:extLst>
            </p:cNvPr>
            <p:cNvSpPr/>
            <p:nvPr/>
          </p:nvSpPr>
          <p:spPr>
            <a:xfrm>
              <a:off x="2732853" y="4514424"/>
              <a:ext cx="418259" cy="2276"/>
            </a:xfrm>
            <a:custGeom>
              <a:avLst/>
              <a:gdLst/>
              <a:ahLst/>
              <a:cxnLst/>
              <a:rect l="l" t="t" r="r" b="b"/>
              <a:pathLst>
                <a:path w="11946" h="65" extrusionOk="0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800"/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13" name="Google Shape;471;p24">
            <a:extLst>
              <a:ext uri="{FF2B5EF4-FFF2-40B4-BE49-F238E27FC236}">
                <a16:creationId xmlns:a16="http://schemas.microsoft.com/office/drawing/2014/main" id="{312CECBE-E887-94BC-5242-9B0E017F2F2A}"/>
              </a:ext>
            </a:extLst>
          </p:cNvPr>
          <p:cNvGrpSpPr/>
          <p:nvPr/>
        </p:nvGrpSpPr>
        <p:grpSpPr>
          <a:xfrm>
            <a:off x="6273461" y="2033308"/>
            <a:ext cx="5116041" cy="4132472"/>
            <a:chOff x="-71783" y="1127528"/>
            <a:chExt cx="4060748" cy="3280061"/>
          </a:xfrm>
        </p:grpSpPr>
        <p:grpSp>
          <p:nvGrpSpPr>
            <p:cNvPr id="14" name="Google Shape;472;p24">
              <a:extLst>
                <a:ext uri="{FF2B5EF4-FFF2-40B4-BE49-F238E27FC236}">
                  <a16:creationId xmlns:a16="http://schemas.microsoft.com/office/drawing/2014/main" id="{FC966915-B8CD-0B72-5F05-7A321CC17B39}"/>
                </a:ext>
              </a:extLst>
            </p:cNvPr>
            <p:cNvGrpSpPr/>
            <p:nvPr/>
          </p:nvGrpSpPr>
          <p:grpSpPr>
            <a:xfrm>
              <a:off x="-71783" y="1680030"/>
              <a:ext cx="4060748" cy="2727559"/>
              <a:chOff x="-122583" y="1897745"/>
              <a:chExt cx="4060748" cy="2727559"/>
            </a:xfrm>
          </p:grpSpPr>
          <p:sp>
            <p:nvSpPr>
              <p:cNvPr id="16" name="Google Shape;473;p24">
                <a:extLst>
                  <a:ext uri="{FF2B5EF4-FFF2-40B4-BE49-F238E27FC236}">
                    <a16:creationId xmlns:a16="http://schemas.microsoft.com/office/drawing/2014/main" id="{939C8222-0F7B-ED17-4B79-0E5A9CD97719}"/>
                  </a:ext>
                </a:extLst>
              </p:cNvPr>
              <p:cNvSpPr/>
              <p:nvPr/>
            </p:nvSpPr>
            <p:spPr>
              <a:xfrm>
                <a:off x="-122583" y="1897745"/>
                <a:ext cx="4060748" cy="2727559"/>
              </a:xfrm>
              <a:prstGeom prst="roundRect">
                <a:avLst>
                  <a:gd name="adj" fmla="val 4729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1800"/>
                </a:pPr>
                <a:endParaRPr sz="2400" dirty="0">
                  <a:solidFill>
                    <a:srgbClr val="FFF6F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474;p24">
                <a:extLst>
                  <a:ext uri="{FF2B5EF4-FFF2-40B4-BE49-F238E27FC236}">
                    <a16:creationId xmlns:a16="http://schemas.microsoft.com/office/drawing/2014/main" id="{FD8AEF73-B150-84E0-E1B2-10BF68E7248A}"/>
                  </a:ext>
                </a:extLst>
              </p:cNvPr>
              <p:cNvSpPr txBox="1"/>
              <p:nvPr/>
            </p:nvSpPr>
            <p:spPr>
              <a:xfrm>
                <a:off x="62808" y="2775654"/>
                <a:ext cx="3689959" cy="971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5184" tIns="57576" rIns="115184" bIns="57576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/>
                  </a:rPr>
                  <a:t>Đọc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diễn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cảm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nối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tiếp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từng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đoạn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trong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đọc</a:t>
                </a:r>
                <a:r>
                  <a:rPr lang="en-US" sz="2400" dirty="0">
                    <a:latin typeface="UTM Avo" panose="02040603050506020204" pitchFamily="18"/>
                  </a:rPr>
                  <a:t>.</a:t>
                </a:r>
                <a:endParaRPr sz="2400" dirty="0">
                  <a:latin typeface="UTM Avo" panose="02040603050506020204" pitchFamily="18"/>
                </a:endParaRPr>
              </a:p>
            </p:txBody>
          </p:sp>
        </p:grpSp>
        <p:pic>
          <p:nvPicPr>
            <p:cNvPr id="15" name="Google Shape;475;p24">
              <a:extLst>
                <a:ext uri="{FF2B5EF4-FFF2-40B4-BE49-F238E27FC236}">
                  <a16:creationId xmlns:a16="http://schemas.microsoft.com/office/drawing/2014/main" id="{E755A2A3-868F-B855-1176-6826EECCB92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4470" y="1127528"/>
              <a:ext cx="1148237" cy="8406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476;p24">
            <a:extLst>
              <a:ext uri="{FF2B5EF4-FFF2-40B4-BE49-F238E27FC236}">
                <a16:creationId xmlns:a16="http://schemas.microsoft.com/office/drawing/2014/main" id="{00ED85A2-3442-414F-B393-E07B9EB08B75}"/>
              </a:ext>
            </a:extLst>
          </p:cNvPr>
          <p:cNvSpPr/>
          <p:nvPr/>
        </p:nvSpPr>
        <p:spPr>
          <a:xfrm>
            <a:off x="798714" y="1771161"/>
            <a:ext cx="5297286" cy="947115"/>
          </a:xfrm>
          <a:prstGeom prst="homePlate">
            <a:avLst>
              <a:gd name="adj" fmla="val 33353"/>
            </a:avLst>
          </a:prstGeom>
          <a:solidFill>
            <a:srgbClr val="B91535"/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2800" b="1" dirty="0">
                <a:solidFill>
                  <a:srgbClr val="FFFFFF"/>
                </a:solidFill>
                <a:latin typeface="UTM Avo" panose="02040603050506020204" pitchFamily="18"/>
              </a:rPr>
              <a:t>HOẠT ĐỘNG CẢ LỚP</a:t>
            </a:r>
            <a:endParaRPr sz="2800" b="1" dirty="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pic>
        <p:nvPicPr>
          <p:cNvPr id="19" name="Google Shape;477;p24">
            <a:extLst>
              <a:ext uri="{FF2B5EF4-FFF2-40B4-BE49-F238E27FC236}">
                <a16:creationId xmlns:a16="http://schemas.microsoft.com/office/drawing/2014/main" id="{C3666D2D-CE97-A5B4-AC20-FDDE8502B6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8420" y="2719362"/>
            <a:ext cx="3220227" cy="372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7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BCDD78E-E0F4-C482-2CCD-85608B027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BA2F9-7D1F-F66E-A84B-0CAF7433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wood sign with a nail attached to it&#10;&#10;Description automatically generated">
            <a:extLst>
              <a:ext uri="{FF2B5EF4-FFF2-40B4-BE49-F238E27FC236}">
                <a16:creationId xmlns:a16="http://schemas.microsoft.com/office/drawing/2014/main" id="{F4CC9284-9E6B-A17E-F1DB-4C0C0AE52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817" y="-160327"/>
            <a:ext cx="4490768" cy="29097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9E7A72-4DB6-379A-38F0-6334A64C264A}"/>
              </a:ext>
            </a:extLst>
          </p:cNvPr>
          <p:cNvSpPr txBox="1"/>
          <p:nvPr/>
        </p:nvSpPr>
        <p:spPr>
          <a:xfrm>
            <a:off x="7303699" y="1065626"/>
            <a:ext cx="3657600" cy="1274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>
                <a:latin typeface="UTM Avo"/>
                <a:ea typeface="Calibri"/>
                <a:cs typeface="Calibri"/>
              </a:rPr>
              <a:t>BẠCH TUYẾT</a:t>
            </a:r>
          </a:p>
          <a:p>
            <a:pPr algn="ctr">
              <a:lnSpc>
                <a:spcPct val="150000"/>
              </a:lnSpc>
            </a:pPr>
            <a:r>
              <a:rPr lang="en-US" sz="2667" b="1">
                <a:latin typeface="UTM Avo"/>
                <a:ea typeface="Calibri"/>
                <a:cs typeface="Calibri"/>
              </a:rPr>
              <a:t>VÀ BẢY CHÚ LÙN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04122A-D5F8-0436-9B97-1B454EA1ED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2" name="Snow White Instrumental">
            <a:hlinkClick r:id="" action="ppaction://media"/>
            <a:extLst>
              <a:ext uri="{FF2B5EF4-FFF2-40B4-BE49-F238E27FC236}">
                <a16:creationId xmlns:a16="http://schemas.microsoft.com/office/drawing/2014/main" id="{461FE4F0-5DA9-B1FD-7DF9-F63E4D8359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212300" y="-8496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5152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43C4D5-A72B-F378-1C00-7AE30E8E8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ADMIN\Desktop\Bach tuyet\RjAwOTQ4MTUyNEI3QjJCRTc2RjA6ZDA1ZjJmYTY2MjBkNDYzY2ZlZDNiOTA1Y2YxYTk1NzA6Ojo6OjA=.png">
            <a:extLst>
              <a:ext uri="{FF2B5EF4-FFF2-40B4-BE49-F238E27FC236}">
                <a16:creationId xmlns:a16="http://schemas.microsoft.com/office/drawing/2014/main" id="{313298C3-39CB-9616-9BDB-5DF9657B2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0000">
            <a:off x="153360" y="4717575"/>
            <a:ext cx="1649169" cy="187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:\Users\ADMIN\Desktop\Bach tuyet\511929473-photo-clip-tree.png">
            <a:extLst>
              <a:ext uri="{FF2B5EF4-FFF2-40B4-BE49-F238E27FC236}">
                <a16:creationId xmlns:a16="http://schemas.microsoft.com/office/drawing/2014/main" id="{F4474C60-7A9B-A92A-D86B-F2E2DF45C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1615" y="-1157388"/>
            <a:ext cx="4727083" cy="802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3F10B99A-3D4D-5C62-2543-548A8915E899}"/>
              </a:ext>
            </a:extLst>
          </p:cNvPr>
          <p:cNvSpPr/>
          <p:nvPr/>
        </p:nvSpPr>
        <p:spPr>
          <a:xfrm>
            <a:off x="1250061" y="390916"/>
            <a:ext cx="9684143" cy="46818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>
              <a:lnSpc>
                <a:spcPct val="150000"/>
              </a:lnSpc>
            </a:pPr>
            <a:r>
              <a:rPr lang="en-US" sz="3200" b="1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HƯỚNG DẪN</a:t>
            </a:r>
            <a:endParaRPr lang="en-US" sz="3200" kern="100" dirty="0">
              <a:solidFill>
                <a:schemeClr val="tx1"/>
              </a:solidFill>
              <a:latin typeface="UTM Avo"/>
              <a:ea typeface="Aptos" panose="020B0004020202020204" pitchFamily="34" charset="0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- GV click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“PLAY”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bắt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đầu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trò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chơi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-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bằng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cách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click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ô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- Click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phải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sang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theo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hoặc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trái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về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667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trước</a:t>
            </a:r>
            <a:r>
              <a:rPr lang="en-US" sz="2667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</p:txBody>
      </p:sp>
      <p:pic>
        <p:nvPicPr>
          <p:cNvPr id="5" name="Picture 4" descr="C:\Users\ADMIN\Desktop\Bach tuyet\43ebd44d263606f876d42fd2f199ea61 (4).jpg">
            <a:extLst>
              <a:ext uri="{FF2B5EF4-FFF2-40B4-BE49-F238E27FC236}">
                <a16:creationId xmlns:a16="http://schemas.microsoft.com/office/drawing/2014/main" id="{7D8AB3BB-C09D-EC28-38E1-B0A45F506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635649" y="4827224"/>
            <a:ext cx="1463307" cy="208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C:\Users\ADMIN\Desktop\Tai nguyen thiet ke tro choi\Angry birds epic birds\1505573783630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A1D6E8-2975-1021-7E51-4664B87A8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01" y="5354088"/>
            <a:ext cx="2285461" cy="12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3437E3-31CE-D83C-CD08-1BB6DAAECD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90196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68542-91BF-7C27-D120-941D6F92D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C665AD0F-8595-6EA8-08B1-3B4843AA6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2668E9C-6061-7F7A-1219-504DBFAF76F2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270012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rgbClr val="270012"/>
                </a:solidFill>
                <a:latin typeface="UTM Avo" panose="02040603050506020204" pitchFamily="18"/>
              </a:rPr>
              <a:t> 1: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Theo bài đọc 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“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Nghìn năm văn hiến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”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,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Quốc Tử Giám ban đầu là nơi học tập của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đối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4" name="Rounded Rectangle 43">
            <a:extLst>
              <a:ext uri="{FF2B5EF4-FFF2-40B4-BE49-F238E27FC236}">
                <a16:creationId xmlns:a16="http://schemas.microsoft.com/office/drawing/2014/main" id="{3A700B51-4538-605B-6561-E68783E7C682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Dân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thường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Rounded Rectangle 44">
            <a:extLst>
              <a:ext uri="{FF2B5EF4-FFF2-40B4-BE49-F238E27FC236}">
                <a16:creationId xmlns:a16="http://schemas.microsoft.com/office/drawing/2014/main" id="{638F205A-ABC9-794C-7D65-AC6B04CDCCAE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B. 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Hoàng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tử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quý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tộc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vi-VN" sz="2000" dirty="0">
              <a:latin typeface="UTM Avo" panose="02040603050506020204" pitchFamily="18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4C588F28-BC35-9782-4906-B73875B5F811}"/>
              </a:ext>
            </a:extLst>
          </p:cNvPr>
          <p:cNvSpPr/>
          <p:nvPr/>
        </p:nvSpPr>
        <p:spPr>
          <a:xfrm>
            <a:off x="1494491" y="4215842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C. 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Quan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vi-VN" sz="2000" dirty="0">
              <a:latin typeface="UTM Avo" panose="02040603050506020204" pitchFamily="18"/>
            </a:endParaRP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A10CF285-BA3E-E754-5FE1-EF39690B13D6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D.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Hoàng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hậu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công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chúa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vi-VN" sz="2000" dirty="0"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746853-84EF-9CDE-89D6-3598F76A5691}"/>
              </a:ext>
            </a:extLst>
          </p:cNvPr>
          <p:cNvGrpSpPr/>
          <p:nvPr/>
        </p:nvGrpSpPr>
        <p:grpSpPr>
          <a:xfrm>
            <a:off x="4739307" y="2332456"/>
            <a:ext cx="1780058" cy="1894580"/>
            <a:chOff x="7500061" y="1627236"/>
            <a:chExt cx="1335044" cy="1420935"/>
          </a:xfrm>
        </p:grpSpPr>
        <p:pic>
          <p:nvPicPr>
            <p:cNvPr id="9" name="Picture 8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D8B09075-AE4B-F1B8-1EDD-D95E56DE6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0" name="Speech Bubble: Oval 6">
              <a:extLst>
                <a:ext uri="{FF2B5EF4-FFF2-40B4-BE49-F238E27FC236}">
                  <a16:creationId xmlns:a16="http://schemas.microsoft.com/office/drawing/2014/main" id="{F2117F66-CA82-E9E6-68D6-D8FE85003435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D39BDC-E9CC-E2BB-36A6-04945513471E}"/>
              </a:ext>
            </a:extLst>
          </p:cNvPr>
          <p:cNvGrpSpPr/>
          <p:nvPr/>
        </p:nvGrpSpPr>
        <p:grpSpPr>
          <a:xfrm>
            <a:off x="5083604" y="4000574"/>
            <a:ext cx="1775092" cy="1894580"/>
            <a:chOff x="7500061" y="1627236"/>
            <a:chExt cx="1331319" cy="1420935"/>
          </a:xfrm>
        </p:grpSpPr>
        <p:pic>
          <p:nvPicPr>
            <p:cNvPr id="12" name="Picture 11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F566E276-A9DF-83F1-13E1-C800C2A44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3" name="Speech Bubble: Oval 10">
              <a:extLst>
                <a:ext uri="{FF2B5EF4-FFF2-40B4-BE49-F238E27FC236}">
                  <a16:creationId xmlns:a16="http://schemas.microsoft.com/office/drawing/2014/main" id="{4061FE9D-FE48-3E73-A8A5-A9741C05F829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D2692D-8CCA-4955-7DE7-92CD4CD9301A}"/>
              </a:ext>
            </a:extLst>
          </p:cNvPr>
          <p:cNvGrpSpPr/>
          <p:nvPr/>
        </p:nvGrpSpPr>
        <p:grpSpPr>
          <a:xfrm>
            <a:off x="10378026" y="4050458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7881DA56-80DD-2831-E713-C996B65EF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6" name="Speech Bubble: Oval 17">
              <a:extLst>
                <a:ext uri="{FF2B5EF4-FFF2-40B4-BE49-F238E27FC236}">
                  <a16:creationId xmlns:a16="http://schemas.microsoft.com/office/drawing/2014/main" id="{2A7C15E9-953B-3AFF-4645-FA1B6C84A3DD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pic>
        <p:nvPicPr>
          <p:cNvPr id="17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F37970-F8B3-12A0-D003-B242368B8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245" y="6250054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3D1BE30-4107-BC4A-B616-991475ED4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10A106D-8755-D95B-2692-7506240D438D}"/>
              </a:ext>
            </a:extLst>
          </p:cNvPr>
          <p:cNvGrpSpPr/>
          <p:nvPr/>
        </p:nvGrpSpPr>
        <p:grpSpPr>
          <a:xfrm>
            <a:off x="10287394" y="2253254"/>
            <a:ext cx="1870690" cy="1772573"/>
            <a:chOff x="6428148" y="4036269"/>
            <a:chExt cx="1870690" cy="1772573"/>
          </a:xfrm>
        </p:grpSpPr>
        <p:pic>
          <p:nvPicPr>
            <p:cNvPr id="20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62C63EF6-C980-106E-7AB8-5F4706AE1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peech Bubble: Oval 18">
              <a:extLst>
                <a:ext uri="{FF2B5EF4-FFF2-40B4-BE49-F238E27FC236}">
                  <a16:creationId xmlns:a16="http://schemas.microsoft.com/office/drawing/2014/main" id="{72A129A1-30BB-CE87-085E-F73180E52458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rgbClr val="00B050"/>
                  </a:solidFill>
                  <a:latin typeface="UTM Avo"/>
                  <a:cs typeface="Calibri"/>
                </a:rPr>
                <a:t>Đúng rồi</a:t>
              </a:r>
              <a:endParaRPr lang="en-US" sz="1600" b="1" dirty="0">
                <a:solidFill>
                  <a:srgbClr val="00B050"/>
                </a:solidFill>
                <a:latin typeface="UTM Avo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C6491BE-8274-7420-A425-67B16EAF532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22874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285F1-080B-5D6C-3482-8CB959B4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172865D1-E03E-3C91-8496-EA0631EED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FC89DE5C-9E26-369C-643B-4C8A991C9F0B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rgbClr val="270012"/>
                </a:solidFill>
                <a:latin typeface="UTM Avo" panose="02040603050506020204" pitchFamily="18"/>
              </a:rPr>
              <a:t>Câu 2: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Triều đại nào có số lượng khoa thi nhiều nhất?</a:t>
            </a:r>
          </a:p>
        </p:txBody>
      </p:sp>
      <p:sp>
        <p:nvSpPr>
          <p:cNvPr id="4" name="Rounded Rectangle 43">
            <a:extLst>
              <a:ext uri="{FF2B5EF4-FFF2-40B4-BE49-F238E27FC236}">
                <a16:creationId xmlns:a16="http://schemas.microsoft.com/office/drawing/2014/main" id="{2D8AE8FA-07EB-2E9F-F662-928BE05DEAF5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A. Lê.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Rounded Rectangle 44">
            <a:extLst>
              <a:ext uri="{FF2B5EF4-FFF2-40B4-BE49-F238E27FC236}">
                <a16:creationId xmlns:a16="http://schemas.microsoft.com/office/drawing/2014/main" id="{7C53A652-7731-ECEC-CFC4-F9DD269137A7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B. Mạc.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E52689FD-F8AA-AF05-02F7-1F992E893A89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C. Nguyễn.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C163ED72-D71A-C7AF-4E52-6E684E21CA9A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D. Lý.</a:t>
            </a:r>
            <a:endParaRPr lang="en-US" sz="2000" dirty="0"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47B6C5-EC41-8F45-E238-0326D5120435}"/>
              </a:ext>
            </a:extLst>
          </p:cNvPr>
          <p:cNvGrpSpPr/>
          <p:nvPr/>
        </p:nvGrpSpPr>
        <p:grpSpPr>
          <a:xfrm>
            <a:off x="4655918" y="4050458"/>
            <a:ext cx="1780058" cy="1894580"/>
            <a:chOff x="7500061" y="1627236"/>
            <a:chExt cx="1335044" cy="1420935"/>
          </a:xfrm>
        </p:grpSpPr>
        <p:pic>
          <p:nvPicPr>
            <p:cNvPr id="9" name="Picture 8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98301742-6968-78DB-CAE7-E6C8D39C3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0" name="Speech Bubble: Oval 6">
              <a:extLst>
                <a:ext uri="{FF2B5EF4-FFF2-40B4-BE49-F238E27FC236}">
                  <a16:creationId xmlns:a16="http://schemas.microsoft.com/office/drawing/2014/main" id="{CB4B8589-7416-84C6-8CD8-D5442B132161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989827B-4484-385D-FB5D-2CED6CE4713C}"/>
              </a:ext>
            </a:extLst>
          </p:cNvPr>
          <p:cNvGrpSpPr/>
          <p:nvPr/>
        </p:nvGrpSpPr>
        <p:grpSpPr>
          <a:xfrm>
            <a:off x="9928004" y="2200753"/>
            <a:ext cx="1775092" cy="1894580"/>
            <a:chOff x="7500061" y="1627236"/>
            <a:chExt cx="1331319" cy="1420935"/>
          </a:xfrm>
        </p:grpSpPr>
        <p:pic>
          <p:nvPicPr>
            <p:cNvPr id="12" name="Picture 11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B48393B2-7F3C-389A-8573-9C7D6FABA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3" name="Speech Bubble: Oval 10">
              <a:extLst>
                <a:ext uri="{FF2B5EF4-FFF2-40B4-BE49-F238E27FC236}">
                  <a16:creationId xmlns:a16="http://schemas.microsoft.com/office/drawing/2014/main" id="{46360AF1-2C57-AEAF-D77E-BEB0EEE13597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5D8991-87F8-7615-9413-A4B981795233}"/>
              </a:ext>
            </a:extLst>
          </p:cNvPr>
          <p:cNvGrpSpPr/>
          <p:nvPr/>
        </p:nvGrpSpPr>
        <p:grpSpPr>
          <a:xfrm>
            <a:off x="9923038" y="4041055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31C32373-0346-A76C-49E1-B5AFC8698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6" name="Speech Bubble: Oval 17">
              <a:extLst>
                <a:ext uri="{FF2B5EF4-FFF2-40B4-BE49-F238E27FC236}">
                  <a16:creationId xmlns:a16="http://schemas.microsoft.com/office/drawing/2014/main" id="{9BF17305-4C70-435D-7DAC-0E81D5379975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pic>
        <p:nvPicPr>
          <p:cNvPr id="17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761A4B-BE87-9CED-9472-13268E9B0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18788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01F0AF1-FA28-AA4B-CAE3-AC2B3A0E5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260119F-2481-D418-6DB3-30EFC760910D}"/>
              </a:ext>
            </a:extLst>
          </p:cNvPr>
          <p:cNvGrpSpPr/>
          <p:nvPr/>
        </p:nvGrpSpPr>
        <p:grpSpPr>
          <a:xfrm>
            <a:off x="4764971" y="2322760"/>
            <a:ext cx="1870690" cy="1772573"/>
            <a:chOff x="6428148" y="4036269"/>
            <a:chExt cx="1870690" cy="1772573"/>
          </a:xfrm>
        </p:grpSpPr>
        <p:pic>
          <p:nvPicPr>
            <p:cNvPr id="20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1FC24867-BEA0-0EB3-BF5A-7B3FFFC3E9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peech Bubble: Oval 18">
              <a:extLst>
                <a:ext uri="{FF2B5EF4-FFF2-40B4-BE49-F238E27FC236}">
                  <a16:creationId xmlns:a16="http://schemas.microsoft.com/office/drawing/2014/main" id="{5862F4FB-B57C-425B-EB4A-8D77D7A97FC1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rgbClr val="00B050"/>
                  </a:solidFill>
                  <a:latin typeface="UTM Avo"/>
                  <a:cs typeface="Calibri"/>
                </a:rPr>
                <a:t>Đúng rồi</a:t>
              </a:r>
              <a:endParaRPr lang="en-US" sz="1600" b="1" dirty="0">
                <a:solidFill>
                  <a:srgbClr val="00B050"/>
                </a:solidFill>
                <a:latin typeface="UTM Avo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A58A057-9899-5479-A32B-949F8ECAC0A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30874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FA0300-0510-87C3-A7D2-04164568B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F57E36AA-446D-5D46-6AEA-71D6A0952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6DE23B51-5FF9-9B39-8039-70273D374C4B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270012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rgbClr val="270012"/>
                </a:solidFill>
                <a:latin typeface="UTM Avo" panose="02040603050506020204" pitchFamily="18"/>
              </a:rPr>
              <a:t> 3: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“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Nghìn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năm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”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nhấn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mạnh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truyền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thống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tập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Việt Nam?</a:t>
            </a:r>
          </a:p>
        </p:txBody>
      </p:sp>
      <p:sp>
        <p:nvSpPr>
          <p:cNvPr id="4" name="Rounded Rectangle 43">
            <a:extLst>
              <a:ext uri="{FF2B5EF4-FFF2-40B4-BE49-F238E27FC236}">
                <a16:creationId xmlns:a16="http://schemas.microsoft.com/office/drawing/2014/main" id="{57DC6F61-EA6A-09BB-E870-363637CD83F5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A.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Học tập là con đường duy nhất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để thành công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Rounded Rectangle 44">
            <a:extLst>
              <a:ext uri="{FF2B5EF4-FFF2-40B4-BE49-F238E27FC236}">
                <a16:creationId xmlns:a16="http://schemas.microsoft.com/office/drawing/2014/main" id="{09D57D56-4C72-3191-B9F4-24D5E1886A01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Việc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tập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chỉ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cần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thiết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đối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hoàng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tử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con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quý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tộc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A6C12579-2CC8-7D1A-A87B-4B76879EE5D2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C.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Truyền thống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tôn sư trọng đạo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và đề cao giáo dục.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7EF00943-23CD-6180-8D28-94A44865556A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D. Học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hành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chỉ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để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đỗ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đạt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làm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quan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B5219D8-BA80-AC3E-EAFC-F46F5E29D23D}"/>
              </a:ext>
            </a:extLst>
          </p:cNvPr>
          <p:cNvGrpSpPr/>
          <p:nvPr/>
        </p:nvGrpSpPr>
        <p:grpSpPr>
          <a:xfrm>
            <a:off x="4763205" y="2319906"/>
            <a:ext cx="1780058" cy="1894580"/>
            <a:chOff x="7500061" y="1627236"/>
            <a:chExt cx="1335044" cy="1420935"/>
          </a:xfrm>
        </p:grpSpPr>
        <p:pic>
          <p:nvPicPr>
            <p:cNvPr id="9" name="Picture 8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9014996D-7B9B-05F7-D457-8F4174CC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0" name="Speech Bubble: Oval 6">
              <a:extLst>
                <a:ext uri="{FF2B5EF4-FFF2-40B4-BE49-F238E27FC236}">
                  <a16:creationId xmlns:a16="http://schemas.microsoft.com/office/drawing/2014/main" id="{BDBF0514-1D45-CCF5-023A-FF6C8A766B88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F2E5E5-F6B6-6D49-6B41-57BB07A2D5E9}"/>
              </a:ext>
            </a:extLst>
          </p:cNvPr>
          <p:cNvGrpSpPr/>
          <p:nvPr/>
        </p:nvGrpSpPr>
        <p:grpSpPr>
          <a:xfrm>
            <a:off x="10320903" y="2146475"/>
            <a:ext cx="1775092" cy="1894580"/>
            <a:chOff x="7500061" y="1627236"/>
            <a:chExt cx="1331319" cy="1420935"/>
          </a:xfrm>
        </p:grpSpPr>
        <p:pic>
          <p:nvPicPr>
            <p:cNvPr id="12" name="Picture 11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C2B1FC40-7BF8-2287-DF47-36D712328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3" name="Speech Bubble: Oval 10">
              <a:extLst>
                <a:ext uri="{FF2B5EF4-FFF2-40B4-BE49-F238E27FC236}">
                  <a16:creationId xmlns:a16="http://schemas.microsoft.com/office/drawing/2014/main" id="{EB81B5A6-B845-ADBB-6DF8-ABA4C903CA90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10A956-76CF-617F-112D-C206D0F3F9CC}"/>
              </a:ext>
            </a:extLst>
          </p:cNvPr>
          <p:cNvGrpSpPr/>
          <p:nvPr/>
        </p:nvGrpSpPr>
        <p:grpSpPr>
          <a:xfrm>
            <a:off x="10178503" y="4037903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6A6C758B-422C-8BCF-E753-B43E35C0C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6" name="Speech Bubble: Oval 17">
              <a:extLst>
                <a:ext uri="{FF2B5EF4-FFF2-40B4-BE49-F238E27FC236}">
                  <a16:creationId xmlns:a16="http://schemas.microsoft.com/office/drawing/2014/main" id="{2190AE6B-6A07-9DC1-0A90-C7F30D0DE93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pic>
        <p:nvPicPr>
          <p:cNvPr id="17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7A2F50-80EA-A26C-CE38-144D21DED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05172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162CF6E-8DF5-58E6-53CC-5C5F2B2F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266C4C4-0CEE-B264-FA19-B4FC24EEA937}"/>
              </a:ext>
            </a:extLst>
          </p:cNvPr>
          <p:cNvGrpSpPr/>
          <p:nvPr/>
        </p:nvGrpSpPr>
        <p:grpSpPr>
          <a:xfrm>
            <a:off x="4729238" y="4172465"/>
            <a:ext cx="1870690" cy="1772573"/>
            <a:chOff x="6428148" y="4036269"/>
            <a:chExt cx="1870690" cy="1772573"/>
          </a:xfrm>
        </p:grpSpPr>
        <p:pic>
          <p:nvPicPr>
            <p:cNvPr id="20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5B56D033-7801-5DB7-E657-2CABF4F3D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peech Bubble: Oval 18">
              <a:extLst>
                <a:ext uri="{FF2B5EF4-FFF2-40B4-BE49-F238E27FC236}">
                  <a16:creationId xmlns:a16="http://schemas.microsoft.com/office/drawing/2014/main" id="{EE786382-1049-7118-6B79-477793E1F808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rgbClr val="00B050"/>
                  </a:solidFill>
                  <a:latin typeface="UTM Avo"/>
                  <a:cs typeface="Calibri"/>
                </a:rPr>
                <a:t>Đúng rồi</a:t>
              </a:r>
              <a:endParaRPr lang="en-US" sz="1600" b="1" dirty="0">
                <a:solidFill>
                  <a:srgbClr val="00B050"/>
                </a:solidFill>
                <a:latin typeface="UTM Avo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E5A609D-B434-9E08-AA2A-B796896B84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16129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34701D-7392-603F-BEED-7D6D62E66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238045BC-BCE6-93B9-EF29-2F77C9E84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5B927F4B-2110-9001-3EAE-C3F1C1B87AEC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270012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rgbClr val="270012"/>
                </a:solidFill>
                <a:latin typeface="UTM Avo" panose="02040603050506020204" pitchFamily="18"/>
              </a:rPr>
              <a:t> 4: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“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Nghìn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năm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”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thấy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sự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phát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triển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giáo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dục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thời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phong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kiến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Việt Nam?</a:t>
            </a:r>
          </a:p>
        </p:txBody>
      </p:sp>
      <p:sp>
        <p:nvSpPr>
          <p:cNvPr id="4" name="Rounded Rectangle 43">
            <a:extLst>
              <a:ext uri="{FF2B5EF4-FFF2-40B4-BE49-F238E27FC236}">
                <a16:creationId xmlns:a16="http://schemas.microsoft.com/office/drawing/2014/main" id="{DE0832A0-B949-622A-F6D0-BA33CFD862AC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A.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Chỉ có hoàng tộc mới được học hành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Rounded Rectangle 44">
            <a:extLst>
              <a:ext uri="{FF2B5EF4-FFF2-40B4-BE49-F238E27FC236}">
                <a16:creationId xmlns:a16="http://schemas.microsoft.com/office/drawing/2014/main" id="{7077C26B-137D-C51D-C506-83FAAC0213F6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B.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Giáo dục được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coi trọng và có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tổ chức bài bản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B59F0FFF-3EFC-A472-B718-9BF49741F009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Giáo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dục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không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quan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trọng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bằng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chiến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tranh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B500C1E7-22D4-AF08-C57C-32E7C4B30C75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D.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Người dân ít quan tâm đến việc học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93AF0E-BB56-72A1-D549-4E9D57CACC06}"/>
              </a:ext>
            </a:extLst>
          </p:cNvPr>
          <p:cNvGrpSpPr/>
          <p:nvPr/>
        </p:nvGrpSpPr>
        <p:grpSpPr>
          <a:xfrm>
            <a:off x="4938001" y="2243097"/>
            <a:ext cx="1780058" cy="1894580"/>
            <a:chOff x="7500061" y="1627236"/>
            <a:chExt cx="1335044" cy="1420935"/>
          </a:xfrm>
        </p:grpSpPr>
        <p:pic>
          <p:nvPicPr>
            <p:cNvPr id="9" name="Picture 8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0978FE9B-090E-A62F-4558-F7D88B7F9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0" name="Speech Bubble: Oval 6">
              <a:extLst>
                <a:ext uri="{FF2B5EF4-FFF2-40B4-BE49-F238E27FC236}">
                  <a16:creationId xmlns:a16="http://schemas.microsoft.com/office/drawing/2014/main" id="{1B05D6F8-A536-7DF8-CE2F-5895D68E715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DD67DF-09A1-F71E-2245-589500844CE0}"/>
              </a:ext>
            </a:extLst>
          </p:cNvPr>
          <p:cNvGrpSpPr/>
          <p:nvPr/>
        </p:nvGrpSpPr>
        <p:grpSpPr>
          <a:xfrm>
            <a:off x="4789377" y="4128719"/>
            <a:ext cx="1775092" cy="1894580"/>
            <a:chOff x="7500061" y="1627236"/>
            <a:chExt cx="1331319" cy="1420935"/>
          </a:xfrm>
        </p:grpSpPr>
        <p:pic>
          <p:nvPicPr>
            <p:cNvPr id="12" name="Picture 11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86DF40BF-5155-02C7-F875-252698BF1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3" name="Speech Bubble: Oval 10">
              <a:extLst>
                <a:ext uri="{FF2B5EF4-FFF2-40B4-BE49-F238E27FC236}">
                  <a16:creationId xmlns:a16="http://schemas.microsoft.com/office/drawing/2014/main" id="{19D9AAC6-928F-9667-5074-8B3B03BCA149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6288D1E-5C2E-FF9F-1882-D7821857787B}"/>
              </a:ext>
            </a:extLst>
          </p:cNvPr>
          <p:cNvGrpSpPr/>
          <p:nvPr/>
        </p:nvGrpSpPr>
        <p:grpSpPr>
          <a:xfrm>
            <a:off x="10225327" y="4041055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4BCACF0B-01A2-4EC3-3982-1B52DB964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6" name="Speech Bubble: Oval 17">
              <a:extLst>
                <a:ext uri="{FF2B5EF4-FFF2-40B4-BE49-F238E27FC236}">
                  <a16:creationId xmlns:a16="http://schemas.microsoft.com/office/drawing/2014/main" id="{E489241D-0713-2EDB-C12C-9DC9E1930DBF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pic>
        <p:nvPicPr>
          <p:cNvPr id="17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AA2B97-3048-2962-1665-BAEA5923A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245" y="6250054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4C45849-DD02-C117-8EEB-8EE36D860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3DE4858-FFAA-FC13-59C9-EFC3C7C9EF79}"/>
              </a:ext>
            </a:extLst>
          </p:cNvPr>
          <p:cNvGrpSpPr/>
          <p:nvPr/>
        </p:nvGrpSpPr>
        <p:grpSpPr>
          <a:xfrm>
            <a:off x="10044676" y="2229620"/>
            <a:ext cx="1870690" cy="1772573"/>
            <a:chOff x="6428148" y="4036269"/>
            <a:chExt cx="1870690" cy="1772573"/>
          </a:xfrm>
        </p:grpSpPr>
        <p:pic>
          <p:nvPicPr>
            <p:cNvPr id="20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81072059-C2D9-042F-9A9B-4A5B171A0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peech Bubble: Oval 18">
              <a:extLst>
                <a:ext uri="{FF2B5EF4-FFF2-40B4-BE49-F238E27FC236}">
                  <a16:creationId xmlns:a16="http://schemas.microsoft.com/office/drawing/2014/main" id="{57E5A0A9-5953-C288-BF60-DEC62A8722A7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rgbClr val="00B050"/>
                  </a:solidFill>
                  <a:latin typeface="UTM Avo"/>
                  <a:cs typeface="Calibri"/>
                </a:rPr>
                <a:t>Đúng rồi</a:t>
              </a:r>
              <a:endParaRPr lang="en-US" sz="1600" b="1" dirty="0">
                <a:solidFill>
                  <a:srgbClr val="00B050"/>
                </a:solidFill>
                <a:latin typeface="UTM Avo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B0CC5E5-9FFA-40B8-38E9-E5E5A0FBB8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6222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9E8AB-C3F6-AF35-C2ED-C8F4F20BD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Bach tuyet\43ebd44d263606f876d42fd2f199ea61 (6).jpg">
            <a:extLst>
              <a:ext uri="{FF2B5EF4-FFF2-40B4-BE49-F238E27FC236}">
                <a16:creationId xmlns:a16="http://schemas.microsoft.com/office/drawing/2014/main" id="{8E5661F7-6F0B-0650-520B-FD837524A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9056" y="3426720"/>
            <a:ext cx="2627080" cy="3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65217538-07BF-F29B-DE74-59D4696AD909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270012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rgbClr val="270012"/>
                </a:solidFill>
                <a:latin typeface="UTM Avo" panose="02040603050506020204" pitchFamily="18"/>
              </a:rPr>
              <a:t> 5: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Nếu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so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sánh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nền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giáo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dục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hiện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đại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điểm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ở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hệ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thống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khoa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cử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thời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phong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kiến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vẫn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còn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giá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trị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4" name="Rounded Rectangle 43">
            <a:extLst>
              <a:ext uri="{FF2B5EF4-FFF2-40B4-BE49-F238E27FC236}">
                <a16:creationId xmlns:a16="http://schemas.microsoft.com/office/drawing/2014/main" id="{B8D1EFC1-1EB9-3E7A-71F8-B27EFC78151D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A.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Chỉ nên duy trì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hình thức thi cử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để chọn người tài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Rounded Rectangle 44">
            <a:extLst>
              <a:ext uri="{FF2B5EF4-FFF2-40B4-BE49-F238E27FC236}">
                <a16:creationId xmlns:a16="http://schemas.microsoft.com/office/drawing/2014/main" id="{5BD12C75-FBFB-1BED-0BF6-1F1D6625C901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B.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Cần có trường học riêng cho con em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quý tộc.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7D332162-C601-E05B-17BE-000DD8E77A9B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C. </a:t>
            </a: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Nên áp dụng lại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mô hình thi cử </a:t>
            </a:r>
            <a:endParaRPr lang="en-US" sz="2400" dirty="0">
              <a:solidFill>
                <a:srgbClr val="270012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70012"/>
                </a:solidFill>
                <a:latin typeface="UTM Avo" panose="02040603050506020204" pitchFamily="18"/>
              </a:rPr>
              <a:t>như thời xưa.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7B37A196-5D49-0E35-864B-3D26EB0757D4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Đề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cao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tinh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thần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tập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trọng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dụng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nhân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rgbClr val="270012"/>
                </a:solidFill>
                <a:latin typeface="UTM Avo" panose="02040603050506020204" pitchFamily="18"/>
              </a:rPr>
              <a:t>tài</a:t>
            </a:r>
            <a:r>
              <a:rPr lang="en-US" sz="2400" dirty="0">
                <a:solidFill>
                  <a:srgbClr val="270012"/>
                </a:solidFill>
                <a:latin typeface="UTM Avo" panose="02040603050506020204" pitchFamily="18"/>
              </a:rPr>
              <a:t>.</a:t>
            </a:r>
            <a:endParaRPr lang="en-US" sz="2000" dirty="0"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0DE6B8-3E1E-09D3-5505-C1C1C0225C8F}"/>
              </a:ext>
            </a:extLst>
          </p:cNvPr>
          <p:cNvGrpSpPr/>
          <p:nvPr/>
        </p:nvGrpSpPr>
        <p:grpSpPr>
          <a:xfrm>
            <a:off x="4763205" y="2248651"/>
            <a:ext cx="1780058" cy="1894580"/>
            <a:chOff x="7500061" y="1627236"/>
            <a:chExt cx="1335044" cy="1420935"/>
          </a:xfrm>
        </p:grpSpPr>
        <p:pic>
          <p:nvPicPr>
            <p:cNvPr id="9" name="Picture 8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F010C7B0-C517-E215-89E2-205216A62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0" name="Speech Bubble: Oval 6">
              <a:extLst>
                <a:ext uri="{FF2B5EF4-FFF2-40B4-BE49-F238E27FC236}">
                  <a16:creationId xmlns:a16="http://schemas.microsoft.com/office/drawing/2014/main" id="{33B24E5F-45DD-53E8-E2ED-2131393003A2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3E3EE3-5B9B-12C5-4FEA-003D4A45D7FE}"/>
              </a:ext>
            </a:extLst>
          </p:cNvPr>
          <p:cNvGrpSpPr/>
          <p:nvPr/>
        </p:nvGrpSpPr>
        <p:grpSpPr>
          <a:xfrm>
            <a:off x="4711852" y="4095333"/>
            <a:ext cx="1775092" cy="1894580"/>
            <a:chOff x="7500061" y="1627236"/>
            <a:chExt cx="1331319" cy="1420935"/>
          </a:xfrm>
        </p:grpSpPr>
        <p:pic>
          <p:nvPicPr>
            <p:cNvPr id="12" name="Picture 11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4404A57A-3C66-3056-C961-789F3172F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3" name="Speech Bubble: Oval 10">
              <a:extLst>
                <a:ext uri="{FF2B5EF4-FFF2-40B4-BE49-F238E27FC236}">
                  <a16:creationId xmlns:a16="http://schemas.microsoft.com/office/drawing/2014/main" id="{4C889AD6-97C1-4C99-B82B-70291DF00E9B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1A9488-FA9A-431D-886E-D4AE2E678581}"/>
              </a:ext>
            </a:extLst>
          </p:cNvPr>
          <p:cNvGrpSpPr/>
          <p:nvPr/>
        </p:nvGrpSpPr>
        <p:grpSpPr>
          <a:xfrm>
            <a:off x="10189214" y="2175332"/>
            <a:ext cx="1780058" cy="1894580"/>
            <a:chOff x="7500061" y="1627236"/>
            <a:chExt cx="1335044" cy="1420935"/>
          </a:xfrm>
        </p:grpSpPr>
        <p:pic>
          <p:nvPicPr>
            <p:cNvPr id="15" name="Picture 14" descr="A cartoon of a person holding apples&#10;&#10;Description automatically generated">
              <a:extLst>
                <a:ext uri="{FF2B5EF4-FFF2-40B4-BE49-F238E27FC236}">
                  <a16:creationId xmlns:a16="http://schemas.microsoft.com/office/drawing/2014/main" id="{A9409B53-9AB5-B2A1-0A28-46534D9FC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00061" y="1805966"/>
              <a:ext cx="826770" cy="1242205"/>
            </a:xfrm>
            <a:prstGeom prst="rect">
              <a:avLst/>
            </a:prstGeom>
          </p:spPr>
        </p:pic>
        <p:sp>
          <p:nvSpPr>
            <p:cNvPr id="16" name="Speech Bubble: Oval 17">
              <a:extLst>
                <a:ext uri="{FF2B5EF4-FFF2-40B4-BE49-F238E27FC236}">
                  <a16:creationId xmlns:a16="http://schemas.microsoft.com/office/drawing/2014/main" id="{95F2E7DF-7537-BCE7-C8BD-461D88131A1A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Sai </a:t>
              </a:r>
              <a:r>
                <a:rPr lang="en-US" sz="1600" b="1" dirty="0" err="1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rồi</a:t>
              </a:r>
              <a:r>
                <a:rPr lang="en-US" sz="1600" b="1" dirty="0">
                  <a:solidFill>
                    <a:srgbClr val="C00000"/>
                  </a:solidFill>
                  <a:latin typeface="UTM Avo"/>
                  <a:ea typeface="Calibri"/>
                  <a:cs typeface="Calibri"/>
                </a:rPr>
                <a:t>!</a:t>
              </a:r>
              <a:endParaRPr lang="en-US" sz="1600" b="1" dirty="0">
                <a:solidFill>
                  <a:srgbClr val="C00000"/>
                </a:solidFill>
                <a:latin typeface="UTM Avo"/>
              </a:endParaRPr>
            </a:p>
          </p:txBody>
        </p:sp>
      </p:grpSp>
      <p:pic>
        <p:nvPicPr>
          <p:cNvPr id="17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452EBD-C94E-9730-138C-BEAF04563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257D7E8-39DA-9218-324F-A809C7C43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F91968-F281-C13E-AA30-465A7A2D0999}"/>
              </a:ext>
            </a:extLst>
          </p:cNvPr>
          <p:cNvGrpSpPr/>
          <p:nvPr/>
        </p:nvGrpSpPr>
        <p:grpSpPr>
          <a:xfrm>
            <a:off x="10263750" y="4201153"/>
            <a:ext cx="1870690" cy="1772573"/>
            <a:chOff x="6428148" y="4036269"/>
            <a:chExt cx="1870690" cy="1772573"/>
          </a:xfrm>
        </p:grpSpPr>
        <p:pic>
          <p:nvPicPr>
            <p:cNvPr id="20" name="Picture 2" descr="C:\Users\ADMIN\Desktop\Bach tuyet\43ebd44d263606f876d42fd2f199ea61 (2).jpg">
              <a:extLst>
                <a:ext uri="{FF2B5EF4-FFF2-40B4-BE49-F238E27FC236}">
                  <a16:creationId xmlns:a16="http://schemas.microsoft.com/office/drawing/2014/main" id="{8123F04A-83A9-8BF2-B17B-8E70B7D229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2133" y1="31361" x2="44000" y2="50296"/>
                          <a14:foregroundMark x1="64267" y1="40039" x2="40800" y2="47535"/>
                          <a14:foregroundMark x1="44533" y1="14398" x2="40800" y2="25444"/>
                          <a14:foregroundMark x1="26400" y1="22288" x2="16800" y2="337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11047">
              <a:off x="6428148" y="4209181"/>
              <a:ext cx="1271316" cy="1599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Speech Bubble: Oval 18">
              <a:extLst>
                <a:ext uri="{FF2B5EF4-FFF2-40B4-BE49-F238E27FC236}">
                  <a16:creationId xmlns:a16="http://schemas.microsoft.com/office/drawing/2014/main" id="{70F055E0-3DF4-A654-BA6B-2096C2DFEB54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rgbClr val="00B050"/>
                  </a:solidFill>
                  <a:latin typeface="UTM Avo"/>
                  <a:cs typeface="Calibri"/>
                </a:rPr>
                <a:t>Đúng rồi</a:t>
              </a:r>
              <a:endParaRPr lang="en-US" sz="1600" b="1" dirty="0">
                <a:solidFill>
                  <a:srgbClr val="00B050"/>
                </a:solidFill>
                <a:latin typeface="UTM Avo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CE2A2BF-A0F2-6A74-A955-D45344DE1EB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50966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8CAD0AE-087B-218C-D6A9-EC25C93F8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0853C8-78BE-34FF-BB35-26D0BC922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561;p31">
            <a:extLst>
              <a:ext uri="{FF2B5EF4-FFF2-40B4-BE49-F238E27FC236}">
                <a16:creationId xmlns:a16="http://schemas.microsoft.com/office/drawing/2014/main" id="{00F7222D-A914-9C83-B0B7-5D6C9563F842}"/>
              </a:ext>
            </a:extLst>
          </p:cNvPr>
          <p:cNvGrpSpPr/>
          <p:nvPr/>
        </p:nvGrpSpPr>
        <p:grpSpPr>
          <a:xfrm>
            <a:off x="1939241" y="1746169"/>
            <a:ext cx="8313518" cy="1807091"/>
            <a:chOff x="-2705039" y="851970"/>
            <a:chExt cx="13847485" cy="3009998"/>
          </a:xfrm>
        </p:grpSpPr>
        <p:grpSp>
          <p:nvGrpSpPr>
            <p:cNvPr id="4" name="Google Shape;562;p31">
              <a:extLst>
                <a:ext uri="{FF2B5EF4-FFF2-40B4-BE49-F238E27FC236}">
                  <a16:creationId xmlns:a16="http://schemas.microsoft.com/office/drawing/2014/main" id="{06DE3AD0-F0FD-550D-9A4D-9CB1D296B64A}"/>
                </a:ext>
              </a:extLst>
            </p:cNvPr>
            <p:cNvGrpSpPr/>
            <p:nvPr/>
          </p:nvGrpSpPr>
          <p:grpSpPr>
            <a:xfrm>
              <a:off x="-2705039" y="851970"/>
              <a:ext cx="13847485" cy="3009998"/>
              <a:chOff x="-2674988" y="964723"/>
              <a:chExt cx="13847485" cy="2809682"/>
            </a:xfrm>
          </p:grpSpPr>
          <p:sp>
            <p:nvSpPr>
              <p:cNvPr id="6" name="Google Shape;563;p31">
                <a:extLst>
                  <a:ext uri="{FF2B5EF4-FFF2-40B4-BE49-F238E27FC236}">
                    <a16:creationId xmlns:a16="http://schemas.microsoft.com/office/drawing/2014/main" id="{F0130E1B-C358-EC33-005D-0376ABFC4885}"/>
                  </a:ext>
                </a:extLst>
              </p:cNvPr>
              <p:cNvSpPr/>
              <p:nvPr/>
            </p:nvSpPr>
            <p:spPr>
              <a:xfrm>
                <a:off x="-2674988" y="1447513"/>
                <a:ext cx="13847485" cy="2326892"/>
              </a:xfrm>
              <a:prstGeom prst="roundRect">
                <a:avLst>
                  <a:gd name="adj" fmla="val 11684"/>
                </a:avLst>
              </a:prstGeom>
              <a:solidFill>
                <a:srgbClr val="F2F4F8"/>
              </a:solidFill>
              <a:ln>
                <a:noFill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1800"/>
                </a:pPr>
                <a:endParaRPr sz="2268" dirty="0"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564;p31">
                <a:extLst>
                  <a:ext uri="{FF2B5EF4-FFF2-40B4-BE49-F238E27FC236}">
                    <a16:creationId xmlns:a16="http://schemas.microsoft.com/office/drawing/2014/main" id="{95E8D93B-85AB-1F78-74C5-58BACA946B3C}"/>
                  </a:ext>
                </a:extLst>
              </p:cNvPr>
              <p:cNvSpPr/>
              <p:nvPr/>
            </p:nvSpPr>
            <p:spPr>
              <a:xfrm rot="-825644">
                <a:off x="10113430" y="1064940"/>
                <a:ext cx="954566" cy="927679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 extrusionOk="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115184" tIns="57576" rIns="115184" bIns="57576" anchor="t" anchorCtr="0">
                <a:noAutofit/>
              </a:bodyPr>
              <a:lstStyle/>
              <a:p>
                <a:pPr>
                  <a:buSzPts val="1800"/>
                </a:pPr>
                <a:endParaRPr sz="2268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5" name="Google Shape;565;p31">
              <a:extLst>
                <a:ext uri="{FF2B5EF4-FFF2-40B4-BE49-F238E27FC236}">
                  <a16:creationId xmlns:a16="http://schemas.microsoft.com/office/drawing/2014/main" id="{0B80D6DB-FA2B-A386-237B-F4292AC7BFF5}"/>
                </a:ext>
              </a:extLst>
            </p:cNvPr>
            <p:cNvSpPr txBox="1"/>
            <p:nvPr/>
          </p:nvSpPr>
          <p:spPr>
            <a:xfrm>
              <a:off x="-1972542" y="1582600"/>
              <a:ext cx="12382490" cy="21314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lại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Nghìn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năm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văn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hiến</a:t>
              </a:r>
              <a:r>
                <a:rPr lang="en-US" sz="2520" dirty="0">
                  <a:latin typeface="UTM Avo" panose="02040603050506020204" pitchFamily="18"/>
                </a:rPr>
                <a:t>, </a:t>
              </a:r>
              <a:r>
                <a:rPr lang="en-US" sz="2520" dirty="0" err="1">
                  <a:latin typeface="UTM Avo" panose="02040603050506020204" pitchFamily="18"/>
                </a:rPr>
                <a:t>hiểu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ý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nghĩa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endParaRPr sz="2267" dirty="0">
                <a:latin typeface="UTM Avo" panose="02040603050506020204" pitchFamily="18"/>
              </a:endParaRP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.</a:t>
              </a:r>
              <a:endParaRPr sz="2520" dirty="0">
                <a:latin typeface="UTM Avo" panose="02040603050506020204" pitchFamily="18"/>
              </a:endParaRPr>
            </a:p>
          </p:txBody>
        </p:sp>
      </p:grpSp>
      <p:grpSp>
        <p:nvGrpSpPr>
          <p:cNvPr id="8" name="Google Shape;566;p31">
            <a:extLst>
              <a:ext uri="{FF2B5EF4-FFF2-40B4-BE49-F238E27FC236}">
                <a16:creationId xmlns:a16="http://schemas.microsoft.com/office/drawing/2014/main" id="{F1F9ECFE-82A4-CFCB-20E7-EE2AF930D6DB}"/>
              </a:ext>
            </a:extLst>
          </p:cNvPr>
          <p:cNvGrpSpPr/>
          <p:nvPr/>
        </p:nvGrpSpPr>
        <p:grpSpPr>
          <a:xfrm>
            <a:off x="1939241" y="3858915"/>
            <a:ext cx="8334564" cy="1794901"/>
            <a:chOff x="-2705039" y="530716"/>
            <a:chExt cx="13882541" cy="2989694"/>
          </a:xfrm>
        </p:grpSpPr>
        <p:grpSp>
          <p:nvGrpSpPr>
            <p:cNvPr id="9" name="Google Shape;567;p31">
              <a:extLst>
                <a:ext uri="{FF2B5EF4-FFF2-40B4-BE49-F238E27FC236}">
                  <a16:creationId xmlns:a16="http://schemas.microsoft.com/office/drawing/2014/main" id="{DD8C661D-2299-7B62-1B02-802E0F03EBB0}"/>
                </a:ext>
              </a:extLst>
            </p:cNvPr>
            <p:cNvGrpSpPr/>
            <p:nvPr/>
          </p:nvGrpSpPr>
          <p:grpSpPr>
            <a:xfrm>
              <a:off x="-2705039" y="530716"/>
              <a:ext cx="13882541" cy="2989694"/>
              <a:chOff x="-2674988" y="664849"/>
              <a:chExt cx="13882541" cy="2790730"/>
            </a:xfrm>
          </p:grpSpPr>
          <p:sp>
            <p:nvSpPr>
              <p:cNvPr id="11" name="Google Shape;568;p31">
                <a:extLst>
                  <a:ext uri="{FF2B5EF4-FFF2-40B4-BE49-F238E27FC236}">
                    <a16:creationId xmlns:a16="http://schemas.microsoft.com/office/drawing/2014/main" id="{8F1A1FEA-A90B-4DE3-E5B9-B84A2ADEC8A2}"/>
                  </a:ext>
                </a:extLst>
              </p:cNvPr>
              <p:cNvSpPr/>
              <p:nvPr/>
            </p:nvSpPr>
            <p:spPr>
              <a:xfrm>
                <a:off x="-2674988" y="1128687"/>
                <a:ext cx="13847485" cy="2326892"/>
              </a:xfrm>
              <a:prstGeom prst="roundRect">
                <a:avLst>
                  <a:gd name="adj" fmla="val 11684"/>
                </a:avLst>
              </a:prstGeom>
              <a:solidFill>
                <a:srgbClr val="F2F4F8"/>
              </a:solidFill>
              <a:ln>
                <a:noFill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1800"/>
                </a:pPr>
                <a:endParaRPr sz="2268" dirty="0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569;p31">
                <a:extLst>
                  <a:ext uri="{FF2B5EF4-FFF2-40B4-BE49-F238E27FC236}">
                    <a16:creationId xmlns:a16="http://schemas.microsoft.com/office/drawing/2014/main" id="{F0A86686-A747-7548-B35C-90BD6D6EE09A}"/>
                  </a:ext>
                </a:extLst>
              </p:cNvPr>
              <p:cNvSpPr/>
              <p:nvPr/>
            </p:nvSpPr>
            <p:spPr>
              <a:xfrm rot="-825644">
                <a:off x="10252987" y="664849"/>
                <a:ext cx="954566" cy="927679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 extrusionOk="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115184" tIns="57576" rIns="115184" bIns="57576" anchor="t" anchorCtr="0">
                <a:noAutofit/>
              </a:bodyPr>
              <a:lstStyle/>
              <a:p>
                <a:pPr>
                  <a:buSzPts val="1800"/>
                </a:pPr>
                <a:endParaRPr sz="2268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10" name="Google Shape;570;p31">
              <a:extLst>
                <a:ext uri="{FF2B5EF4-FFF2-40B4-BE49-F238E27FC236}">
                  <a16:creationId xmlns:a16="http://schemas.microsoft.com/office/drawing/2014/main" id="{92C2F179-A81A-9E66-6BB7-DD3891C0201E}"/>
                </a:ext>
              </a:extLst>
            </p:cNvPr>
            <p:cNvSpPr txBox="1"/>
            <p:nvPr/>
          </p:nvSpPr>
          <p:spPr>
            <a:xfrm>
              <a:off x="-2033177" y="1511834"/>
              <a:ext cx="12503757" cy="1162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 err="1">
                  <a:latin typeface="UTM Avo" panose="02040603050506020204" pitchFamily="18"/>
                </a:rPr>
                <a:t>Thực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hiện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Tự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đọc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sách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báo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tại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nhà</a:t>
              </a:r>
              <a:r>
                <a:rPr lang="en-US" sz="2520" dirty="0">
                  <a:latin typeface="UTM Avo" panose="02040603050506020204" pitchFamily="18"/>
                </a:rPr>
                <a:t>. </a:t>
              </a:r>
              <a:endParaRPr sz="252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6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578;p32">
            <a:extLst>
              <a:ext uri="{FF2B5EF4-FFF2-40B4-BE49-F238E27FC236}">
                <a16:creationId xmlns:a16="http://schemas.microsoft.com/office/drawing/2014/main" id="{A1129ED9-E775-285F-CB5F-47F106279643}"/>
              </a:ext>
            </a:extLst>
          </p:cNvPr>
          <p:cNvSpPr txBox="1"/>
          <p:nvPr/>
        </p:nvSpPr>
        <p:spPr>
          <a:xfrm>
            <a:off x="978908" y="2426922"/>
            <a:ext cx="10234184" cy="244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TỰ ĐỌC SÁCH BÁO</a:t>
            </a:r>
            <a:endParaRPr sz="2267" b="1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(</a:t>
            </a:r>
            <a:r>
              <a:rPr lang="en-US" sz="5040" b="1" dirty="0" err="1">
                <a:solidFill>
                  <a:schemeClr val="tx1"/>
                </a:solidFill>
                <a:latin typeface="UTM Avo" panose="02040603050506020204" pitchFamily="18"/>
              </a:rPr>
              <a:t>Thực</a:t>
            </a: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5040" b="1" dirty="0" err="1">
                <a:solidFill>
                  <a:schemeClr val="tx1"/>
                </a:solidFill>
                <a:latin typeface="UTM Avo" panose="02040603050506020204" pitchFamily="18"/>
              </a:rPr>
              <a:t>hiện</a:t>
            </a: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5040" b="1" dirty="0" err="1">
                <a:solidFill>
                  <a:schemeClr val="tx1"/>
                </a:solidFill>
                <a:latin typeface="UTM Avo" panose="02040603050506020204" pitchFamily="18"/>
              </a:rPr>
              <a:t>ở</a:t>
            </a: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5040" b="1" dirty="0" err="1">
                <a:solidFill>
                  <a:schemeClr val="tx1"/>
                </a:solidFill>
                <a:latin typeface="UTM Avo" panose="02040603050506020204" pitchFamily="18"/>
              </a:rPr>
              <a:t>nhà</a:t>
            </a:r>
            <a:r>
              <a:rPr lang="en-US" sz="5040" b="1" dirty="0">
                <a:solidFill>
                  <a:schemeClr val="tx1"/>
                </a:solidFill>
                <a:latin typeface="UTM Avo" panose="02040603050506020204" pitchFamily="18"/>
              </a:rPr>
              <a:t>)</a:t>
            </a:r>
            <a:endParaRPr sz="2267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6DC76-5888-94C0-B0EB-03E0F121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585;p33">
            <a:extLst>
              <a:ext uri="{FF2B5EF4-FFF2-40B4-BE49-F238E27FC236}">
                <a16:creationId xmlns:a16="http://schemas.microsoft.com/office/drawing/2014/main" id="{C4AE1E5E-F14D-9F6F-B7D7-1F863367B467}"/>
              </a:ext>
            </a:extLst>
          </p:cNvPr>
          <p:cNvGrpSpPr/>
          <p:nvPr/>
        </p:nvGrpSpPr>
        <p:grpSpPr>
          <a:xfrm>
            <a:off x="759477" y="1590052"/>
            <a:ext cx="10627453" cy="1039606"/>
            <a:chOff x="524853" y="580495"/>
            <a:chExt cx="8188338" cy="825165"/>
          </a:xfrm>
        </p:grpSpPr>
        <p:sp>
          <p:nvSpPr>
            <p:cNvPr id="4" name="Google Shape;586;p33">
              <a:extLst>
                <a:ext uri="{FF2B5EF4-FFF2-40B4-BE49-F238E27FC236}">
                  <a16:creationId xmlns:a16="http://schemas.microsoft.com/office/drawing/2014/main" id="{6FDAA779-C9AB-7E32-5A83-9B00B43438AB}"/>
                </a:ext>
              </a:extLst>
            </p:cNvPr>
            <p:cNvSpPr txBox="1"/>
            <p:nvPr/>
          </p:nvSpPr>
          <p:spPr>
            <a:xfrm>
              <a:off x="1143735" y="580495"/>
              <a:ext cx="7569456" cy="8251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dirty="0">
                  <a:latin typeface="UTM Avo" panose="02040603050506020204" pitchFamily="18"/>
                </a:rPr>
                <a:t>NHIỆM VỤ: </a:t>
              </a:r>
              <a:r>
                <a:rPr lang="en-US" sz="2000" dirty="0" err="1">
                  <a:latin typeface="UTM Avo" panose="02040603050506020204" pitchFamily="18"/>
                </a:rPr>
                <a:t>Các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em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hãy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tự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đọc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sách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báo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ở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nhà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theo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những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yêu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cầu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cho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sẵn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dưới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đây</a:t>
              </a:r>
              <a:r>
                <a:rPr lang="en-US" sz="2000" dirty="0">
                  <a:latin typeface="UTM Avo" panose="02040603050506020204" pitchFamily="18"/>
                </a:rPr>
                <a:t>:</a:t>
              </a:r>
              <a:endParaRPr sz="2000" dirty="0">
                <a:solidFill>
                  <a:srgbClr val="C00000"/>
                </a:solidFill>
                <a:latin typeface="UTM Avo" panose="02040603050506020204" pitchFamily="18"/>
              </a:endParaRPr>
            </a:p>
          </p:txBody>
        </p:sp>
        <p:pic>
          <p:nvPicPr>
            <p:cNvPr id="5" name="Google Shape;587;p33">
              <a:extLst>
                <a:ext uri="{FF2B5EF4-FFF2-40B4-BE49-F238E27FC236}">
                  <a16:creationId xmlns:a16="http://schemas.microsoft.com/office/drawing/2014/main" id="{24989911-1716-61B9-587B-5A25FBDD7E8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4853" y="713699"/>
              <a:ext cx="553192" cy="5587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oogle Shape;588;p33">
            <a:extLst>
              <a:ext uri="{FF2B5EF4-FFF2-40B4-BE49-F238E27FC236}">
                <a16:creationId xmlns:a16="http://schemas.microsoft.com/office/drawing/2014/main" id="{CC28B989-F00E-CB98-0BA6-8A7FDA60C0E5}"/>
              </a:ext>
            </a:extLst>
          </p:cNvPr>
          <p:cNvGrpSpPr/>
          <p:nvPr/>
        </p:nvGrpSpPr>
        <p:grpSpPr>
          <a:xfrm>
            <a:off x="375213" y="2770127"/>
            <a:ext cx="5424304" cy="2038699"/>
            <a:chOff x="186098" y="370173"/>
            <a:chExt cx="4305425" cy="1618173"/>
          </a:xfrm>
        </p:grpSpPr>
        <p:grpSp>
          <p:nvGrpSpPr>
            <p:cNvPr id="7" name="Google Shape;589;p33">
              <a:extLst>
                <a:ext uri="{FF2B5EF4-FFF2-40B4-BE49-F238E27FC236}">
                  <a16:creationId xmlns:a16="http://schemas.microsoft.com/office/drawing/2014/main" id="{8EF53B90-8B11-6E22-0B5D-5CC70A65C0BA}"/>
                </a:ext>
              </a:extLst>
            </p:cNvPr>
            <p:cNvGrpSpPr/>
            <p:nvPr/>
          </p:nvGrpSpPr>
          <p:grpSpPr>
            <a:xfrm>
              <a:off x="491099" y="370173"/>
              <a:ext cx="4000424" cy="1618173"/>
              <a:chOff x="546976" y="1988771"/>
              <a:chExt cx="4000424" cy="1618173"/>
            </a:xfrm>
          </p:grpSpPr>
          <p:sp>
            <p:nvSpPr>
              <p:cNvPr id="9" name="Google Shape;590;p33">
                <a:extLst>
                  <a:ext uri="{FF2B5EF4-FFF2-40B4-BE49-F238E27FC236}">
                    <a16:creationId xmlns:a16="http://schemas.microsoft.com/office/drawing/2014/main" id="{92206763-A57C-1C3B-8BF4-841324FD3710}"/>
                  </a:ext>
                </a:extLst>
              </p:cNvPr>
              <p:cNvSpPr/>
              <p:nvPr/>
            </p:nvSpPr>
            <p:spPr>
              <a:xfrm>
                <a:off x="546976" y="1988771"/>
                <a:ext cx="4000424" cy="1618173"/>
              </a:xfrm>
              <a:prstGeom prst="roundRect">
                <a:avLst>
                  <a:gd name="adj" fmla="val 16667"/>
                </a:avLst>
              </a:prstGeom>
              <a:solidFill>
                <a:srgbClr val="FCFCE3"/>
              </a:solidFill>
              <a:ln w="12700" cap="flat" cmpd="sng">
                <a:solidFill>
                  <a:srgbClr val="43601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000" dirty="0">
                  <a:solidFill>
                    <a:srgbClr val="FFFFFF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591;p33">
                <a:extLst>
                  <a:ext uri="{FF2B5EF4-FFF2-40B4-BE49-F238E27FC236}">
                    <a16:creationId xmlns:a16="http://schemas.microsoft.com/office/drawing/2014/main" id="{8B21B371-7B7B-2643-F8AE-D7539C79D579}"/>
                  </a:ext>
                </a:extLst>
              </p:cNvPr>
              <p:cNvSpPr txBox="1"/>
              <p:nvPr/>
            </p:nvSpPr>
            <p:spPr>
              <a:xfrm>
                <a:off x="864026" y="2018838"/>
                <a:ext cx="3531938" cy="1558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5184" tIns="57576" rIns="115184" bIns="57576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nội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dung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đọc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: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đọc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có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nội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dung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gương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học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tập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rèn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luyện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hoặc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các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hoạt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động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quốc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tế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tuổi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trẻ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Việt Nam.</a:t>
                </a:r>
                <a:endParaRPr sz="2000" dirty="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8" name="Google Shape;592;p33">
              <a:extLst>
                <a:ext uri="{FF2B5EF4-FFF2-40B4-BE49-F238E27FC236}">
                  <a16:creationId xmlns:a16="http://schemas.microsoft.com/office/drawing/2014/main" id="{CBC25F97-6D65-303A-03AA-5ADF6DFBCE0A}"/>
                </a:ext>
              </a:extLst>
            </p:cNvPr>
            <p:cNvSpPr/>
            <p:nvPr/>
          </p:nvSpPr>
          <p:spPr>
            <a:xfrm>
              <a:off x="186098" y="874197"/>
              <a:ext cx="551976" cy="508482"/>
            </a:xfrm>
            <a:prstGeom prst="ellipse">
              <a:avLst/>
            </a:prstGeom>
            <a:solidFill>
              <a:srgbClr val="2B6313"/>
            </a:solidFill>
            <a:ln>
              <a:noFill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UTM Avo" panose="02040603050506020204" pitchFamily="18"/>
                </a:rPr>
                <a:t>?</a:t>
              </a:r>
              <a:endParaRPr sz="2000" dirty="0">
                <a:latin typeface="UTM Avo" panose="02040603050506020204" pitchFamily="18"/>
              </a:endParaRPr>
            </a:p>
          </p:txBody>
        </p:sp>
      </p:grpSp>
      <p:grpSp>
        <p:nvGrpSpPr>
          <p:cNvPr id="11" name="Google Shape;593;p33">
            <a:extLst>
              <a:ext uri="{FF2B5EF4-FFF2-40B4-BE49-F238E27FC236}">
                <a16:creationId xmlns:a16="http://schemas.microsoft.com/office/drawing/2014/main" id="{D6746CFB-E486-C5DB-5793-04F4FF06DAE5}"/>
              </a:ext>
            </a:extLst>
          </p:cNvPr>
          <p:cNvGrpSpPr/>
          <p:nvPr/>
        </p:nvGrpSpPr>
        <p:grpSpPr>
          <a:xfrm>
            <a:off x="5999179" y="2743400"/>
            <a:ext cx="5387751" cy="2038698"/>
            <a:chOff x="-200949" y="370173"/>
            <a:chExt cx="4276412" cy="1618173"/>
          </a:xfrm>
        </p:grpSpPr>
        <p:grpSp>
          <p:nvGrpSpPr>
            <p:cNvPr id="12" name="Google Shape;594;p33">
              <a:extLst>
                <a:ext uri="{FF2B5EF4-FFF2-40B4-BE49-F238E27FC236}">
                  <a16:creationId xmlns:a16="http://schemas.microsoft.com/office/drawing/2014/main" id="{5CEE6B2F-AEB4-AA1F-C244-4D3BF8EB0625}"/>
                </a:ext>
              </a:extLst>
            </p:cNvPr>
            <p:cNvGrpSpPr/>
            <p:nvPr/>
          </p:nvGrpSpPr>
          <p:grpSpPr>
            <a:xfrm>
              <a:off x="75039" y="370173"/>
              <a:ext cx="4000424" cy="1618173"/>
              <a:chOff x="130916" y="1988771"/>
              <a:chExt cx="4000424" cy="1618173"/>
            </a:xfrm>
          </p:grpSpPr>
          <p:sp>
            <p:nvSpPr>
              <p:cNvPr id="14" name="Google Shape;595;p33">
                <a:extLst>
                  <a:ext uri="{FF2B5EF4-FFF2-40B4-BE49-F238E27FC236}">
                    <a16:creationId xmlns:a16="http://schemas.microsoft.com/office/drawing/2014/main" id="{1B502B26-297B-115D-20A1-CE5EC7F6949A}"/>
                  </a:ext>
                </a:extLst>
              </p:cNvPr>
              <p:cNvSpPr/>
              <p:nvPr/>
            </p:nvSpPr>
            <p:spPr>
              <a:xfrm>
                <a:off x="130916" y="1988771"/>
                <a:ext cx="4000424" cy="1618173"/>
              </a:xfrm>
              <a:prstGeom prst="roundRect">
                <a:avLst>
                  <a:gd name="adj" fmla="val 16667"/>
                </a:avLst>
              </a:prstGeom>
              <a:solidFill>
                <a:srgbClr val="FCFCE3"/>
              </a:solidFill>
              <a:ln w="12700" cap="flat" cmpd="sng">
                <a:solidFill>
                  <a:srgbClr val="43601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000" dirty="0">
                  <a:solidFill>
                    <a:srgbClr val="FFFFFF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596;p33">
                <a:extLst>
                  <a:ext uri="{FF2B5EF4-FFF2-40B4-BE49-F238E27FC236}">
                    <a16:creationId xmlns:a16="http://schemas.microsoft.com/office/drawing/2014/main" id="{20E658B0-4C76-5CF2-4F4D-959B590C2AD7}"/>
                  </a:ext>
                </a:extLst>
              </p:cNvPr>
              <p:cNvSpPr txBox="1"/>
              <p:nvPr/>
            </p:nvSpPr>
            <p:spPr>
              <a:xfrm>
                <a:off x="565382" y="2355667"/>
                <a:ext cx="3314700" cy="825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5184" tIns="57576" rIns="115184" bIns="57576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loại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văn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bản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: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câu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chuyện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thơ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văn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báo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.</a:t>
                </a:r>
                <a:endParaRPr sz="2000" dirty="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3" name="Google Shape;597;p33">
              <a:extLst>
                <a:ext uri="{FF2B5EF4-FFF2-40B4-BE49-F238E27FC236}">
                  <a16:creationId xmlns:a16="http://schemas.microsoft.com/office/drawing/2014/main" id="{71ECF17E-D0B6-7DA4-5030-AE3B14F78C8D}"/>
                </a:ext>
              </a:extLst>
            </p:cNvPr>
            <p:cNvSpPr/>
            <p:nvPr/>
          </p:nvSpPr>
          <p:spPr>
            <a:xfrm>
              <a:off x="-200949" y="874197"/>
              <a:ext cx="551976" cy="508482"/>
            </a:xfrm>
            <a:prstGeom prst="ellipse">
              <a:avLst/>
            </a:prstGeom>
            <a:solidFill>
              <a:srgbClr val="2B6313"/>
            </a:solidFill>
            <a:ln>
              <a:noFill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UTM Avo" panose="02040603050506020204" pitchFamily="18"/>
                </a:rPr>
                <a:t>?</a:t>
              </a:r>
              <a:endParaRPr sz="2000" dirty="0">
                <a:latin typeface="UTM Avo" panose="02040603050506020204" pitchFamily="18"/>
              </a:endParaRPr>
            </a:p>
          </p:txBody>
        </p:sp>
      </p:grpSp>
      <p:grpSp>
        <p:nvGrpSpPr>
          <p:cNvPr id="16" name="Google Shape;598;p33">
            <a:extLst>
              <a:ext uri="{FF2B5EF4-FFF2-40B4-BE49-F238E27FC236}">
                <a16:creationId xmlns:a16="http://schemas.microsoft.com/office/drawing/2014/main" id="{D3D0361B-7F07-F1C4-D9D5-600705368128}"/>
              </a:ext>
            </a:extLst>
          </p:cNvPr>
          <p:cNvGrpSpPr/>
          <p:nvPr/>
        </p:nvGrpSpPr>
        <p:grpSpPr>
          <a:xfrm>
            <a:off x="375213" y="5020534"/>
            <a:ext cx="11011717" cy="1501271"/>
            <a:chOff x="55066" y="215692"/>
            <a:chExt cx="8740314" cy="1191602"/>
          </a:xfrm>
        </p:grpSpPr>
        <p:grpSp>
          <p:nvGrpSpPr>
            <p:cNvPr id="17" name="Google Shape;599;p33">
              <a:extLst>
                <a:ext uri="{FF2B5EF4-FFF2-40B4-BE49-F238E27FC236}">
                  <a16:creationId xmlns:a16="http://schemas.microsoft.com/office/drawing/2014/main" id="{77D87DD9-A24E-7270-D2A0-40FA6756D66F}"/>
                </a:ext>
              </a:extLst>
            </p:cNvPr>
            <p:cNvGrpSpPr/>
            <p:nvPr/>
          </p:nvGrpSpPr>
          <p:grpSpPr>
            <a:xfrm>
              <a:off x="360067" y="215692"/>
              <a:ext cx="8435313" cy="1191602"/>
              <a:chOff x="415944" y="1834290"/>
              <a:chExt cx="8435313" cy="1191602"/>
            </a:xfrm>
          </p:grpSpPr>
          <p:sp>
            <p:nvSpPr>
              <p:cNvPr id="19" name="Google Shape;600;p33">
                <a:extLst>
                  <a:ext uri="{FF2B5EF4-FFF2-40B4-BE49-F238E27FC236}">
                    <a16:creationId xmlns:a16="http://schemas.microsoft.com/office/drawing/2014/main" id="{DE0694DD-F776-045D-B280-5ADF33DBDD6C}"/>
                  </a:ext>
                </a:extLst>
              </p:cNvPr>
              <p:cNvSpPr/>
              <p:nvPr/>
            </p:nvSpPr>
            <p:spPr>
              <a:xfrm>
                <a:off x="415944" y="1834290"/>
                <a:ext cx="8435313" cy="1191602"/>
              </a:xfrm>
              <a:prstGeom prst="roundRect">
                <a:avLst>
                  <a:gd name="adj" fmla="val 16667"/>
                </a:avLst>
              </a:prstGeom>
              <a:solidFill>
                <a:srgbClr val="FCFCE3"/>
              </a:solidFill>
              <a:ln w="12700" cap="flat" cmpd="sng">
                <a:solidFill>
                  <a:srgbClr val="43601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000" dirty="0">
                  <a:solidFill>
                    <a:srgbClr val="FFFFFF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601;p33">
                <a:extLst>
                  <a:ext uri="{FF2B5EF4-FFF2-40B4-BE49-F238E27FC236}">
                    <a16:creationId xmlns:a16="http://schemas.microsoft.com/office/drawing/2014/main" id="{F0D6F213-4E8D-1859-898A-3D7F270787E9}"/>
                  </a:ext>
                </a:extLst>
              </p:cNvPr>
              <p:cNvSpPr txBox="1"/>
              <p:nvPr/>
            </p:nvSpPr>
            <p:spPr>
              <a:xfrm>
                <a:off x="732994" y="1834290"/>
                <a:ext cx="7892493" cy="1191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5184" tIns="57576" rIns="115184" bIns="57576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số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: 2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câu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chuyện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(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hoặc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1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câu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chuyện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1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thơ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)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gương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học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tập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rèn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luyện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hoặc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các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hoạt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động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quốc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tế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tuổi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trẻ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Việt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Nam, 1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văn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(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hoặc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bài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báo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)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miêu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tả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hoặc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cung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cấp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thông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tin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về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các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nội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 dung </a:t>
                </a:r>
                <a:r>
                  <a:rPr lang="en-US" sz="2000" dirty="0" err="1">
                    <a:solidFill>
                      <a:schemeClr val="tx1"/>
                    </a:solidFill>
                    <a:latin typeface="UTM Avo" panose="02040603050506020204" pitchFamily="18"/>
                  </a:rPr>
                  <a:t>trên</a:t>
                </a:r>
                <a:r>
                  <a:rPr lang="en-US" sz="2000" dirty="0">
                    <a:solidFill>
                      <a:schemeClr val="tx1"/>
                    </a:solidFill>
                    <a:latin typeface="UTM Avo" panose="02040603050506020204" pitchFamily="18"/>
                  </a:rPr>
                  <a:t>.</a:t>
                </a:r>
                <a:endParaRPr sz="2000" dirty="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8" name="Google Shape;602;p33">
              <a:extLst>
                <a:ext uri="{FF2B5EF4-FFF2-40B4-BE49-F238E27FC236}">
                  <a16:creationId xmlns:a16="http://schemas.microsoft.com/office/drawing/2014/main" id="{C2CE7F35-E709-DFFC-F56C-845560E05C67}"/>
                </a:ext>
              </a:extLst>
            </p:cNvPr>
            <p:cNvSpPr/>
            <p:nvPr/>
          </p:nvSpPr>
          <p:spPr>
            <a:xfrm>
              <a:off x="55066" y="567119"/>
              <a:ext cx="551976" cy="508482"/>
            </a:xfrm>
            <a:prstGeom prst="ellipse">
              <a:avLst/>
            </a:prstGeom>
            <a:solidFill>
              <a:srgbClr val="2B6313"/>
            </a:solidFill>
            <a:ln>
              <a:noFill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FFFFF"/>
                  </a:solidFill>
                  <a:latin typeface="UTM Avo" panose="02040603050506020204" pitchFamily="18"/>
                </a:rPr>
                <a:t>?</a:t>
              </a:r>
              <a:endParaRPr sz="200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9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13A7A5-19F3-2E9C-FFA5-4D5457C9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8;p34">
            <a:extLst>
              <a:ext uri="{FF2B5EF4-FFF2-40B4-BE49-F238E27FC236}">
                <a16:creationId xmlns:a16="http://schemas.microsoft.com/office/drawing/2014/main" id="{D447AADB-793A-415B-642E-FD82A7794AA2}"/>
              </a:ext>
            </a:extLst>
          </p:cNvPr>
          <p:cNvSpPr/>
          <p:nvPr/>
        </p:nvSpPr>
        <p:spPr>
          <a:xfrm rot="-8485048">
            <a:off x="11141240" y="749033"/>
            <a:ext cx="911649" cy="765223"/>
          </a:xfrm>
          <a:custGeom>
            <a:avLst/>
            <a:gdLst/>
            <a:ahLst/>
            <a:cxnLst/>
            <a:rect l="l" t="t" r="r" b="b"/>
            <a:pathLst>
              <a:path w="719569" h="546873" extrusionOk="0">
                <a:moveTo>
                  <a:pt x="0" y="0"/>
                </a:moveTo>
                <a:lnTo>
                  <a:pt x="719570" y="0"/>
                </a:lnTo>
                <a:lnTo>
                  <a:pt x="719570" y="546872"/>
                </a:lnTo>
                <a:lnTo>
                  <a:pt x="0" y="546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1134" dirty="0">
              <a:latin typeface="UTM Avo" panose="02040603050506020204" pitchFamily="18"/>
            </a:endParaRPr>
          </a:p>
        </p:txBody>
      </p:sp>
      <p:sp>
        <p:nvSpPr>
          <p:cNvPr id="3" name="Google Shape;609;p34">
            <a:extLst>
              <a:ext uri="{FF2B5EF4-FFF2-40B4-BE49-F238E27FC236}">
                <a16:creationId xmlns:a16="http://schemas.microsoft.com/office/drawing/2014/main" id="{5EDC3B93-A972-FA2B-6CBB-886A54DBA553}"/>
              </a:ext>
            </a:extLst>
          </p:cNvPr>
          <p:cNvSpPr/>
          <p:nvPr/>
        </p:nvSpPr>
        <p:spPr>
          <a:xfrm rot="-2882222">
            <a:off x="180880" y="5783686"/>
            <a:ext cx="647381" cy="679587"/>
          </a:xfrm>
          <a:custGeom>
            <a:avLst/>
            <a:gdLst/>
            <a:ahLst/>
            <a:cxnLst/>
            <a:rect l="l" t="t" r="r" b="b"/>
            <a:pathLst>
              <a:path w="1396867" h="1061619" extrusionOk="0">
                <a:moveTo>
                  <a:pt x="0" y="0"/>
                </a:moveTo>
                <a:lnTo>
                  <a:pt x="1396867" y="0"/>
                </a:lnTo>
                <a:lnTo>
                  <a:pt x="1396867" y="1061619"/>
                </a:lnTo>
                <a:lnTo>
                  <a:pt x="0" y="1061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1134" dirty="0">
              <a:latin typeface="UTM Avo" panose="02040603050506020204" pitchFamily="18"/>
            </a:endParaRPr>
          </a:p>
        </p:txBody>
      </p:sp>
      <p:sp>
        <p:nvSpPr>
          <p:cNvPr id="4" name="Google Shape;610;p34">
            <a:extLst>
              <a:ext uri="{FF2B5EF4-FFF2-40B4-BE49-F238E27FC236}">
                <a16:creationId xmlns:a16="http://schemas.microsoft.com/office/drawing/2014/main" id="{448412EE-A778-9284-1968-FA8F91322A3E}"/>
              </a:ext>
            </a:extLst>
          </p:cNvPr>
          <p:cNvSpPr/>
          <p:nvPr/>
        </p:nvSpPr>
        <p:spPr>
          <a:xfrm>
            <a:off x="2895225" y="992101"/>
            <a:ext cx="10058556" cy="67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</a:rPr>
              <a:t>       </a:t>
            </a:r>
            <a:r>
              <a:rPr lang="en-US" sz="2400" b="1" dirty="0" err="1">
                <a:latin typeface="UTM Avo" panose="02040603050506020204" pitchFamily="18"/>
              </a:rPr>
              <a:t>Hướng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dẫn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thực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hiện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ghi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vào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phiếu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đọc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sách</a:t>
            </a:r>
            <a:r>
              <a:rPr lang="en-US" sz="2400" b="1" dirty="0">
                <a:latin typeface="UTM Avo" panose="02040603050506020204" pitchFamily="18"/>
              </a:rPr>
              <a:t>: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5" name="Google Shape;611;p34">
            <a:extLst>
              <a:ext uri="{FF2B5EF4-FFF2-40B4-BE49-F238E27FC236}">
                <a16:creationId xmlns:a16="http://schemas.microsoft.com/office/drawing/2014/main" id="{BE949262-A118-E700-555E-CC8AA8CA7D6D}"/>
              </a:ext>
            </a:extLst>
          </p:cNvPr>
          <p:cNvSpPr/>
          <p:nvPr/>
        </p:nvSpPr>
        <p:spPr>
          <a:xfrm>
            <a:off x="1183982" y="1877201"/>
            <a:ext cx="4302963" cy="2114327"/>
          </a:xfrm>
          <a:prstGeom prst="roundRect">
            <a:avLst>
              <a:gd name="adj" fmla="val 12662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Tên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tên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giả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sz="252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endParaRPr sz="22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Google Shape;612;p34">
            <a:extLst>
              <a:ext uri="{FF2B5EF4-FFF2-40B4-BE49-F238E27FC236}">
                <a16:creationId xmlns:a16="http://schemas.microsoft.com/office/drawing/2014/main" id="{270D70E6-B1ED-45C6-970F-1C046A0C0E24}"/>
              </a:ext>
            </a:extLst>
          </p:cNvPr>
          <p:cNvSpPr/>
          <p:nvPr/>
        </p:nvSpPr>
        <p:spPr>
          <a:xfrm>
            <a:off x="6544793" y="1877201"/>
            <a:ext cx="4302963" cy="2114327"/>
          </a:xfrm>
          <a:prstGeom prst="roundRect">
            <a:avLst>
              <a:gd name="adj" fmla="val 11861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Nêu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tình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xúc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22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613;p34">
            <a:extLst>
              <a:ext uri="{FF2B5EF4-FFF2-40B4-BE49-F238E27FC236}">
                <a16:creationId xmlns:a16="http://schemas.microsoft.com/office/drawing/2014/main" id="{03FAFD4C-B5EC-BADF-40F0-49FC65090891}"/>
              </a:ext>
            </a:extLst>
          </p:cNvPr>
          <p:cNvSpPr/>
          <p:nvPr/>
        </p:nvSpPr>
        <p:spPr>
          <a:xfrm>
            <a:off x="1183982" y="4477045"/>
            <a:ext cx="4302963" cy="2114327"/>
          </a:xfrm>
          <a:prstGeom prst="roundRect">
            <a:avLst>
              <a:gd name="adj" fmla="val 14448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nghĩ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sz="22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8" name="Google Shape;614;p34">
            <a:extLst>
              <a:ext uri="{FF2B5EF4-FFF2-40B4-BE49-F238E27FC236}">
                <a16:creationId xmlns:a16="http://schemas.microsoft.com/office/drawing/2014/main" id="{B743FF27-A4FC-73A2-A5FC-812C76D9A111}"/>
              </a:ext>
            </a:extLst>
          </p:cNvPr>
          <p:cNvSpPr/>
          <p:nvPr/>
        </p:nvSpPr>
        <p:spPr>
          <a:xfrm>
            <a:off x="6544793" y="4477045"/>
            <a:ext cx="4302963" cy="2114327"/>
          </a:xfrm>
          <a:prstGeom prst="roundRect">
            <a:avLst>
              <a:gd name="adj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dung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chính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văn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</a:rPr>
              <a:t>thích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sz="22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9" name="Google Shape;615;p34">
            <a:extLst>
              <a:ext uri="{FF2B5EF4-FFF2-40B4-BE49-F238E27FC236}">
                <a16:creationId xmlns:a16="http://schemas.microsoft.com/office/drawing/2014/main" id="{473309EC-F45E-1A19-1770-1A5714A7F7AE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486944" y="2934365"/>
            <a:ext cx="1057918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616;p34">
            <a:extLst>
              <a:ext uri="{FF2B5EF4-FFF2-40B4-BE49-F238E27FC236}">
                <a16:creationId xmlns:a16="http://schemas.microsoft.com/office/drawing/2014/main" id="{CD07A5DE-21D2-C406-B012-FCB36004FB64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5486944" y="5534208"/>
            <a:ext cx="1057918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617;p34">
            <a:extLst>
              <a:ext uri="{FF2B5EF4-FFF2-40B4-BE49-F238E27FC236}">
                <a16:creationId xmlns:a16="http://schemas.microsoft.com/office/drawing/2014/main" id="{EDAE2D37-84ED-E12A-334B-D8943BD7CC07}"/>
              </a:ext>
            </a:extLst>
          </p:cNvPr>
          <p:cNvCxnSpPr>
            <a:stCxn id="6" idx="3"/>
            <a:endCxn id="8" idx="3"/>
          </p:cNvCxnSpPr>
          <p:nvPr/>
        </p:nvCxnSpPr>
        <p:spPr>
          <a:xfrm>
            <a:off x="10847755" y="2934365"/>
            <a:ext cx="756" cy="2600007"/>
          </a:xfrm>
          <a:prstGeom prst="bentConnector3">
            <a:avLst>
              <a:gd name="adj1" fmla="val 43542913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4910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F29A9-2B38-E8CA-BB69-D0BE070E6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24;p35">
            <a:extLst>
              <a:ext uri="{FF2B5EF4-FFF2-40B4-BE49-F238E27FC236}">
                <a16:creationId xmlns:a16="http://schemas.microsoft.com/office/drawing/2014/main" id="{C4EF758D-5A2A-E596-B37B-D9F8824AAE04}"/>
              </a:ext>
            </a:extLst>
          </p:cNvPr>
          <p:cNvGrpSpPr/>
          <p:nvPr/>
        </p:nvGrpSpPr>
        <p:grpSpPr>
          <a:xfrm>
            <a:off x="934229" y="2866723"/>
            <a:ext cx="4889275" cy="3294928"/>
            <a:chOff x="639262" y="1377463"/>
            <a:chExt cx="3880757" cy="2892458"/>
          </a:xfrm>
        </p:grpSpPr>
        <p:grpSp>
          <p:nvGrpSpPr>
            <p:cNvPr id="5" name="Google Shape;625;p35">
              <a:extLst>
                <a:ext uri="{FF2B5EF4-FFF2-40B4-BE49-F238E27FC236}">
                  <a16:creationId xmlns:a16="http://schemas.microsoft.com/office/drawing/2014/main" id="{BA26BE42-EC2B-4D4D-EA7C-D167E8AEC46C}"/>
                </a:ext>
              </a:extLst>
            </p:cNvPr>
            <p:cNvGrpSpPr/>
            <p:nvPr/>
          </p:nvGrpSpPr>
          <p:grpSpPr>
            <a:xfrm>
              <a:off x="639262" y="1377463"/>
              <a:ext cx="3880757" cy="2892458"/>
              <a:chOff x="343773" y="2371854"/>
              <a:chExt cx="2119087" cy="2518670"/>
            </a:xfrm>
          </p:grpSpPr>
          <p:sp>
            <p:nvSpPr>
              <p:cNvPr id="7" name="Google Shape;626;p35">
                <a:extLst>
                  <a:ext uri="{FF2B5EF4-FFF2-40B4-BE49-F238E27FC236}">
                    <a16:creationId xmlns:a16="http://schemas.microsoft.com/office/drawing/2014/main" id="{28CC9B25-B330-C284-E611-9BF3B15DDAF0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C24C2B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just"/>
                <a:endParaRPr sz="24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8" name="Google Shape;627;p35">
                <a:extLst>
                  <a:ext uri="{FF2B5EF4-FFF2-40B4-BE49-F238E27FC236}">
                    <a16:creationId xmlns:a16="http://schemas.microsoft.com/office/drawing/2014/main" id="{C1E094D3-837B-89D9-B5C5-B347B28ACFB7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just"/>
                <a:endParaRPr sz="24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6" name="Google Shape;628;p35">
              <a:extLst>
                <a:ext uri="{FF2B5EF4-FFF2-40B4-BE49-F238E27FC236}">
                  <a16:creationId xmlns:a16="http://schemas.microsoft.com/office/drawing/2014/main" id="{70F151B4-EC4F-3F72-37EA-27C1D65DC091}"/>
                </a:ext>
              </a:extLst>
            </p:cNvPr>
            <p:cNvSpPr txBox="1"/>
            <p:nvPr/>
          </p:nvSpPr>
          <p:spPr>
            <a:xfrm>
              <a:off x="949351" y="1466565"/>
              <a:ext cx="3127672" cy="2533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HS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thể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tìm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các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truyện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phù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hợp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chủ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điểm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trong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sách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Truyện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đọc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lớp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5 </a:t>
              </a:r>
              <a:r>
                <a:rPr lang="en-US" sz="2400" dirty="0">
                  <a:latin typeface="UTM Avo" panose="02040603050506020204" pitchFamily="18"/>
                </a:rPr>
                <a:t>(NXB </a:t>
              </a:r>
              <a:r>
                <a:rPr lang="en-US" sz="2400" dirty="0" err="1">
                  <a:latin typeface="UTM Avo" panose="02040603050506020204" pitchFamily="18"/>
                </a:rPr>
                <a:t>Đại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Quốc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gia</a:t>
              </a:r>
              <a:r>
                <a:rPr lang="en-US" sz="2400" dirty="0">
                  <a:latin typeface="UTM Avo" panose="02040603050506020204" pitchFamily="18"/>
                </a:rPr>
                <a:t> Hà </a:t>
              </a:r>
              <a:r>
                <a:rPr lang="en-US" sz="2400" dirty="0" err="1">
                  <a:latin typeface="UTM Avo" panose="02040603050506020204" pitchFamily="18"/>
                </a:rPr>
                <a:t>Nội</a:t>
              </a:r>
              <a:r>
                <a:rPr lang="en-US" sz="2400" dirty="0">
                  <a:latin typeface="UTM Avo" panose="02040603050506020204" pitchFamily="18"/>
                </a:rPr>
                <a:t>).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9" name="Google Shape;629;p35">
            <a:extLst>
              <a:ext uri="{FF2B5EF4-FFF2-40B4-BE49-F238E27FC236}">
                <a16:creationId xmlns:a16="http://schemas.microsoft.com/office/drawing/2014/main" id="{DCA562A8-DAF6-4935-4BA9-57ACBBEA34DD}"/>
              </a:ext>
            </a:extLst>
          </p:cNvPr>
          <p:cNvGrpSpPr/>
          <p:nvPr/>
        </p:nvGrpSpPr>
        <p:grpSpPr>
          <a:xfrm>
            <a:off x="6337114" y="2866724"/>
            <a:ext cx="4889275" cy="3294928"/>
            <a:chOff x="639262" y="1377463"/>
            <a:chExt cx="3880757" cy="2892458"/>
          </a:xfrm>
        </p:grpSpPr>
        <p:grpSp>
          <p:nvGrpSpPr>
            <p:cNvPr id="10" name="Google Shape;630;p35">
              <a:extLst>
                <a:ext uri="{FF2B5EF4-FFF2-40B4-BE49-F238E27FC236}">
                  <a16:creationId xmlns:a16="http://schemas.microsoft.com/office/drawing/2014/main" id="{99D9FBEB-2275-EE9C-5768-A21C7DF1A370}"/>
                </a:ext>
              </a:extLst>
            </p:cNvPr>
            <p:cNvGrpSpPr/>
            <p:nvPr/>
          </p:nvGrpSpPr>
          <p:grpSpPr>
            <a:xfrm>
              <a:off x="639262" y="1377463"/>
              <a:ext cx="3880757" cy="2892458"/>
              <a:chOff x="343773" y="2371854"/>
              <a:chExt cx="2119087" cy="2518670"/>
            </a:xfrm>
          </p:grpSpPr>
          <p:sp>
            <p:nvSpPr>
              <p:cNvPr id="12" name="Google Shape;631;p35">
                <a:extLst>
                  <a:ext uri="{FF2B5EF4-FFF2-40B4-BE49-F238E27FC236}">
                    <a16:creationId xmlns:a16="http://schemas.microsoft.com/office/drawing/2014/main" id="{E01A4F9F-5A8D-69A8-0BDA-CCDF0D7B0CDA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C24C2B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just"/>
                <a:endParaRPr sz="24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632;p35">
                <a:extLst>
                  <a:ext uri="{FF2B5EF4-FFF2-40B4-BE49-F238E27FC236}">
                    <a16:creationId xmlns:a16="http://schemas.microsoft.com/office/drawing/2014/main" id="{91001C37-D282-F7F6-C02B-C68B950A2175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just"/>
                <a:endParaRPr sz="24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1" name="Google Shape;633;p35">
              <a:extLst>
                <a:ext uri="{FF2B5EF4-FFF2-40B4-BE49-F238E27FC236}">
                  <a16:creationId xmlns:a16="http://schemas.microsoft.com/office/drawing/2014/main" id="{EA418A54-519F-3744-BBA8-50A7C801372A}"/>
                </a:ext>
              </a:extLst>
            </p:cNvPr>
            <p:cNvSpPr txBox="1"/>
            <p:nvPr/>
          </p:nvSpPr>
          <p:spPr>
            <a:xfrm>
              <a:off x="1011973" y="1466564"/>
              <a:ext cx="3002428" cy="25337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GV (</a:t>
              </a:r>
              <a:r>
                <a:rPr lang="en-US" sz="2400" dirty="0" err="1">
                  <a:latin typeface="UTM Avo" panose="02040603050506020204" pitchFamily="18"/>
                </a:rPr>
                <a:t>hoặc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nhà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trường</a:t>
              </a:r>
              <a:r>
                <a:rPr lang="en-US" sz="2400" dirty="0">
                  <a:latin typeface="UTM Avo" panose="02040603050506020204" pitchFamily="18"/>
                </a:rPr>
                <a:t>) </a:t>
              </a:r>
              <a:r>
                <a:rPr lang="en-US" sz="2400" dirty="0" err="1">
                  <a:latin typeface="UTM Avo" panose="02040603050506020204" pitchFamily="18"/>
                </a:rPr>
                <a:t>dựa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theo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yêu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cầu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tự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sách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báo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thiết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kế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Phiếu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tự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đọc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sách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</a:rPr>
                <a:t>báo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để</a:t>
              </a:r>
              <a:r>
                <a:rPr lang="en-US" sz="2400" dirty="0">
                  <a:latin typeface="UTM Avo" panose="02040603050506020204" pitchFamily="18"/>
                </a:rPr>
                <a:t> HS </a:t>
              </a:r>
              <a:r>
                <a:rPr lang="en-US" sz="2400" dirty="0" err="1">
                  <a:latin typeface="UTM Avo" panose="02040603050506020204" pitchFamily="18"/>
                </a:rPr>
                <a:t>tiện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sử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dụng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sp>
        <p:nvSpPr>
          <p:cNvPr id="17" name="Google Shape;637;p35">
            <a:extLst>
              <a:ext uri="{FF2B5EF4-FFF2-40B4-BE49-F238E27FC236}">
                <a16:creationId xmlns:a16="http://schemas.microsoft.com/office/drawing/2014/main" id="{A91D6018-780D-D733-6678-3B4B88E4A837}"/>
              </a:ext>
            </a:extLst>
          </p:cNvPr>
          <p:cNvSpPr/>
          <p:nvPr/>
        </p:nvSpPr>
        <p:spPr>
          <a:xfrm>
            <a:off x="2536874" y="1817061"/>
            <a:ext cx="7118252" cy="820800"/>
          </a:xfrm>
          <a:prstGeom prst="roundRect">
            <a:avLst>
              <a:gd name="adj" fmla="val 1864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Lưu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ý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khi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thực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hiện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tự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đọc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sách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báo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ở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nhà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094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1780</Words>
  <Application>Microsoft Office PowerPoint</Application>
  <PresentationFormat>Widescreen</PresentationFormat>
  <Paragraphs>167</Paragraphs>
  <Slides>40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Times New Roman</vt:lpstr>
      <vt:lpstr>Arial</vt:lpstr>
      <vt:lpstr>UTM Avo</vt:lpstr>
      <vt:lpstr>Calibri</vt:lpstr>
      <vt:lpstr>2_Office Theme</vt:lpstr>
      <vt:lpstr>Tuần 32 Bài đọc 1: Nghìn năm văn hiến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137</cp:revision>
  <dcterms:created xsi:type="dcterms:W3CDTF">2023-10-19T01:39:18Z</dcterms:created>
  <dcterms:modified xsi:type="dcterms:W3CDTF">2025-03-27T02:21:15Z</dcterms:modified>
</cp:coreProperties>
</file>