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353" r:id="rId4"/>
    <p:sldId id="344" r:id="rId5"/>
    <p:sldId id="354" r:id="rId6"/>
    <p:sldId id="356" r:id="rId7"/>
    <p:sldId id="357" r:id="rId8"/>
    <p:sldId id="360" r:id="rId9"/>
    <p:sldId id="358" r:id="rId10"/>
    <p:sldId id="355" r:id="rId11"/>
    <p:sldId id="348" r:id="rId12"/>
    <p:sldId id="352" r:id="rId13"/>
    <p:sldId id="276" r:id="rId14"/>
    <p:sldId id="275" r:id="rId15"/>
  </p:sldIdLst>
  <p:sldSz cx="12192000" cy="6858000"/>
  <p:notesSz cx="6858000" cy="9144000"/>
  <p:embeddedFontLs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/>
    <p:restoredTop sz="94554"/>
  </p:normalViewPr>
  <p:slideViewPr>
    <p:cSldViewPr snapToGrid="0">
      <p:cViewPr varScale="1">
        <p:scale>
          <a:sx n="104" d="100"/>
          <a:sy n="104" d="100"/>
        </p:scale>
        <p:origin x="4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43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_B5-E8QPPM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2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17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hyperlink" Target="https://www.youtube.com/@hoc1biet1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0625" y="1795298"/>
            <a:ext cx="9810750" cy="326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34</a:t>
            </a:r>
            <a:b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Ôn tập cuối năm</a:t>
            </a:r>
            <a:b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Tiết 3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8963457-D89A-F113-88ED-A163AA27C98A}"/>
              </a:ext>
            </a:extLst>
          </p:cNvPr>
          <p:cNvSpPr txBox="1"/>
          <p:nvPr/>
        </p:nvSpPr>
        <p:spPr>
          <a:xfrm>
            <a:off x="2273476" y="1786497"/>
            <a:ext cx="7640132" cy="4787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+mn-lt"/>
              </a:rPr>
              <a:t>Các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em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hãy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cùng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nghe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bài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hát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sau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đây</a:t>
            </a:r>
            <a:r>
              <a:rPr lang="en-US" sz="2400" b="1" dirty="0">
                <a:latin typeface="+mn-lt"/>
              </a:rPr>
              <a:t>:</a:t>
            </a: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F49436C1-CEC7-4B97-99BF-8771BF2D00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476" y="2518955"/>
            <a:ext cx="7645047" cy="394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84E74B5-0380-A88F-08BB-E7409E55B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3;p43">
            <a:extLst>
              <a:ext uri="{FF2B5EF4-FFF2-40B4-BE49-F238E27FC236}">
                <a16:creationId xmlns:a16="http://schemas.microsoft.com/office/drawing/2014/main" id="{FA649ED5-07D7-DF1E-D9EC-7950996F5A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76221" y="4858468"/>
            <a:ext cx="1190593" cy="113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4;p43">
            <a:extLst>
              <a:ext uri="{FF2B5EF4-FFF2-40B4-BE49-F238E27FC236}">
                <a16:creationId xmlns:a16="http://schemas.microsoft.com/office/drawing/2014/main" id="{314906CD-3F0A-C3E1-0005-2D88E41AEAE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467" y="2072609"/>
            <a:ext cx="1190593" cy="113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5;p43">
            <a:extLst>
              <a:ext uri="{FF2B5EF4-FFF2-40B4-BE49-F238E27FC236}">
                <a16:creationId xmlns:a16="http://schemas.microsoft.com/office/drawing/2014/main" id="{25C32824-B8F1-199D-BD4A-0E4325F52B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6118" t="11928" r="14316" b="9281"/>
          <a:stretch/>
        </p:blipFill>
        <p:spPr>
          <a:xfrm>
            <a:off x="862346" y="2257137"/>
            <a:ext cx="3471539" cy="31668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28;p43">
            <a:extLst>
              <a:ext uri="{FF2B5EF4-FFF2-40B4-BE49-F238E27FC236}">
                <a16:creationId xmlns:a16="http://schemas.microsoft.com/office/drawing/2014/main" id="{146E2461-7E8C-7675-9E75-4FFC712C89EB}"/>
              </a:ext>
            </a:extLst>
          </p:cNvPr>
          <p:cNvSpPr txBox="1">
            <a:spLocks/>
          </p:cNvSpPr>
          <p:nvPr/>
        </p:nvSpPr>
        <p:spPr>
          <a:xfrm>
            <a:off x="1548565" y="2799149"/>
            <a:ext cx="2099100" cy="125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500" b="1">
                <a:latin typeface="+mj-lt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8E7858-0974-B6FC-8E33-CCDD0B81EA96}"/>
              </a:ext>
            </a:extLst>
          </p:cNvPr>
          <p:cNvSpPr txBox="1"/>
          <p:nvPr/>
        </p:nvSpPr>
        <p:spPr>
          <a:xfrm>
            <a:off x="4681764" y="2257137"/>
            <a:ext cx="6647890" cy="3073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latin typeface="+mj-lt"/>
              </a:rPr>
              <a:t>ĐÁNH GIÁ KĨ NĂNG ĐỌC THÀNH TIẾNG, HỌC THUỘC LÒNG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20DEAD-F7DC-4DDD-F32B-88183BEB6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BB7C8C7A-9488-8A41-5013-A460CF56E23F}"/>
              </a:ext>
            </a:extLst>
          </p:cNvPr>
          <p:cNvSpPr/>
          <p:nvPr/>
        </p:nvSpPr>
        <p:spPr>
          <a:xfrm>
            <a:off x="3964628" y="1930962"/>
            <a:ext cx="7525822" cy="4357598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B6C62BF5-CD6E-4FBE-0DFD-75813AC8F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80334" y="1664711"/>
            <a:ext cx="2894410" cy="4370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A90439-E823-31AA-2AB7-98C4A1BBF896}"/>
              </a:ext>
            </a:extLst>
          </p:cNvPr>
          <p:cNvSpPr txBox="1"/>
          <p:nvPr/>
        </p:nvSpPr>
        <p:spPr>
          <a:xfrm>
            <a:off x="3964628" y="2044344"/>
            <a:ext cx="7525822" cy="408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ọc diễn cảm các đoạn hoặc bài đọc trong các văn bản đã học ở nửa cuối học kì II hoặc văn bản ngoài SGK.</a:t>
            </a:r>
            <a:endParaRPr lang="en-US" sz="2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Phát âm rõ, 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iết ngừng nghỉ sau các dấu câu, giữa các cụm từ.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 học thuộc lòng các khổ thơ hoặc bài thơ trong nửa cuối học kì II: </a:t>
            </a:r>
            <a:r>
              <a:rPr lang="vi-VN" sz="2200" i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 ca Trái Đất, Trăng ơi … từ đâu đến? , Ngày hội, Cô gái mũ nồi xanh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0614DCDE-0738-5C22-8528-948DE22312DC}"/>
              </a:ext>
            </a:extLst>
          </p:cNvPr>
          <p:cNvGrpSpPr/>
          <p:nvPr/>
        </p:nvGrpSpPr>
        <p:grpSpPr>
          <a:xfrm>
            <a:off x="683078" y="2725787"/>
            <a:ext cx="2820988" cy="2828908"/>
            <a:chOff x="0" y="0"/>
            <a:chExt cx="812800" cy="81280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83ECC05-8A22-E0D5-59C8-9DDB2E4D0B6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</p:spPr>
          <p:txBody>
            <a:bodyPr/>
            <a:lstStyle/>
            <a:p>
              <a:endParaRPr lang="en-US" sz="2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1FD65DA9-52AD-DBE9-028E-EDB9B305E18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2200">
                <a:solidFill>
                  <a:schemeClr val="tx1"/>
                </a:solidFill>
                <a:latin typeface="+mj-lt"/>
              </a:endParaRPr>
            </a:p>
          </p:txBody>
        </p:sp>
      </p:grpSp>
      <p:pic>
        <p:nvPicPr>
          <p:cNvPr id="8" name="Picture 5">
            <a:extLst>
              <a:ext uri="{FF2B5EF4-FFF2-40B4-BE49-F238E27FC236}">
                <a16:creationId xmlns:a16="http://schemas.microsoft.com/office/drawing/2014/main" id="{DF3CFC3B-39DE-C975-FC9F-55F2F2B410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02314" y="2389582"/>
            <a:ext cx="866379" cy="7718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9B2892-9D6B-D75A-6F0C-55C548D1F297}"/>
              </a:ext>
            </a:extLst>
          </p:cNvPr>
          <p:cNvSpPr txBox="1"/>
          <p:nvPr/>
        </p:nvSpPr>
        <p:spPr>
          <a:xfrm>
            <a:off x="1031409" y="3619201"/>
            <a:ext cx="2208190" cy="10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bg1"/>
                </a:solidFill>
                <a:latin typeface="+mj-lt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349401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7AC94E-F165-5822-4B53-E09B665A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4;p49">
            <a:extLst>
              <a:ext uri="{FF2B5EF4-FFF2-40B4-BE49-F238E27FC236}">
                <a16:creationId xmlns:a16="http://schemas.microsoft.com/office/drawing/2014/main" id="{C7310F45-3260-D9F9-96A3-7663B91C932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9539" y="2243754"/>
            <a:ext cx="1190593" cy="113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6;p49">
            <a:extLst>
              <a:ext uri="{FF2B5EF4-FFF2-40B4-BE49-F238E27FC236}">
                <a16:creationId xmlns:a16="http://schemas.microsoft.com/office/drawing/2014/main" id="{F0017276-A5D8-9318-3F0F-F3B85B8C7C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1603" t="11603" r="11603" b="11603"/>
          <a:stretch/>
        </p:blipFill>
        <p:spPr>
          <a:xfrm>
            <a:off x="8008767" y="1804384"/>
            <a:ext cx="4080125" cy="38760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77;p49">
            <a:extLst>
              <a:ext uri="{FF2B5EF4-FFF2-40B4-BE49-F238E27FC236}">
                <a16:creationId xmlns:a16="http://schemas.microsoft.com/office/drawing/2014/main" id="{A217ABAA-1BD9-41AA-813A-61E633547036}"/>
              </a:ext>
            </a:extLst>
          </p:cNvPr>
          <p:cNvSpPr txBox="1">
            <a:spLocks/>
          </p:cNvSpPr>
          <p:nvPr/>
        </p:nvSpPr>
        <p:spPr>
          <a:xfrm>
            <a:off x="8999279" y="2660805"/>
            <a:ext cx="2099100" cy="125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500" b="1">
                <a:latin typeface="+mj-lt"/>
              </a:rPr>
              <a:t>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27BAB6-EAAC-A4D7-3635-80BC607C274A}"/>
              </a:ext>
            </a:extLst>
          </p:cNvPr>
          <p:cNvSpPr txBox="1"/>
          <p:nvPr/>
        </p:nvSpPr>
        <p:spPr>
          <a:xfrm>
            <a:off x="422903" y="2809282"/>
            <a:ext cx="7804028" cy="20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latin typeface="+mj-lt"/>
              </a:rPr>
              <a:t>ÔN TẬP VỀ TỪ ĐA NGHĨA, TỪ ĐỒNG NGHĨA</a:t>
            </a:r>
          </a:p>
        </p:txBody>
      </p:sp>
      <p:pic>
        <p:nvPicPr>
          <p:cNvPr id="7" name="Google Shape;305;p51">
            <a:extLst>
              <a:ext uri="{FF2B5EF4-FFF2-40B4-BE49-F238E27FC236}">
                <a16:creationId xmlns:a16="http://schemas.microsoft.com/office/drawing/2014/main" id="{C679791E-402A-51C2-967A-685399A4EB6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883839">
            <a:off x="310564" y="3903988"/>
            <a:ext cx="1190592" cy="1131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89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7E1EAE-07B8-0447-10B6-B475B555A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C77FF4-FF60-FC5E-DD0C-236A963E0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834286"/>
              </p:ext>
            </p:extLst>
          </p:nvPr>
        </p:nvGraphicFramePr>
        <p:xfrm>
          <a:off x="1556295" y="2931888"/>
          <a:ext cx="9298670" cy="3533569"/>
        </p:xfrm>
        <a:graphic>
          <a:graphicData uri="http://schemas.openxmlformats.org/drawingml/2006/table">
            <a:tbl>
              <a:tblPr firstRow="1" firstCol="1" bandRow="1"/>
              <a:tblGrid>
                <a:gridCol w="4649335">
                  <a:extLst>
                    <a:ext uri="{9D8B030D-6E8A-4147-A177-3AD203B41FA5}">
                      <a16:colId xmlns:a16="http://schemas.microsoft.com/office/drawing/2014/main" val="1291984376"/>
                    </a:ext>
                  </a:extLst>
                </a:gridCol>
                <a:gridCol w="4649335">
                  <a:extLst>
                    <a:ext uri="{9D8B030D-6E8A-4147-A177-3AD203B41FA5}">
                      <a16:colId xmlns:a16="http://schemas.microsoft.com/office/drawing/2014/main" val="2039077010"/>
                    </a:ext>
                  </a:extLst>
                </a:gridCol>
              </a:tblGrid>
              <a:tr h="7866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kern="100" dirty="0" err="1">
                          <a:effectLst/>
                        </a:rPr>
                        <a:t>Câu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kern="100" dirty="0">
                          <a:effectLst/>
                        </a:rPr>
                        <a:t>Nghĩa </a:t>
                      </a:r>
                      <a:r>
                        <a:rPr lang="en-US" sz="2000" b="1" kern="100" dirty="0" err="1">
                          <a:effectLst/>
                        </a:rPr>
                        <a:t>của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kern="100" dirty="0" err="1">
                          <a:effectLst/>
                        </a:rPr>
                        <a:t>từ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r>
                        <a:rPr lang="en-US" sz="2000" b="1" i="1" kern="100" dirty="0" err="1">
                          <a:effectLst/>
                        </a:rPr>
                        <a:t>mọc</a:t>
                      </a:r>
                      <a:r>
                        <a:rPr lang="en-US" sz="2000" b="1" kern="100" dirty="0">
                          <a:effectLst/>
                        </a:rPr>
                        <a:t> </a:t>
                      </a:r>
                      <a:endParaRPr lang="en-US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02101"/>
                  </a:ext>
                </a:extLst>
              </a:tr>
              <a:tr h="786694">
                <a:tc rowSpan="3">
                  <a:txBody>
                    <a:bodyPr/>
                    <a:lstStyle/>
                    <a:p>
                      <a:pPr marL="0" indent="341313" algn="just">
                        <a:lnSpc>
                          <a:spcPct val="150000"/>
                        </a:lnSpc>
                      </a:pPr>
                      <a:r>
                        <a:rPr lang="en-US" sz="2000" kern="100" dirty="0" err="1">
                          <a:effectLst/>
                        </a:rPr>
                        <a:t>Mặt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Trời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đã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mọc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trên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những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ngọn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cây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xanh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tươi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của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thành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phố</a:t>
                      </a:r>
                      <a:r>
                        <a:rPr lang="en-US" sz="2000" kern="100" dirty="0">
                          <a:effectLst/>
                        </a:rPr>
                        <a:t>. </a:t>
                      </a:r>
                    </a:p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sz="2000" kern="100" dirty="0">
                          <a:effectLst/>
                        </a:rPr>
                        <a:t>                         LƯU QUANG VŨ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000" kern="100" dirty="0">
                          <a:effectLst/>
                        </a:rPr>
                        <a:t>a) (</a:t>
                      </a:r>
                      <a:r>
                        <a:rPr lang="en-US" sz="2000" kern="100" dirty="0" err="1">
                          <a:effectLst/>
                        </a:rPr>
                        <a:t>Thực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vật</a:t>
                      </a:r>
                      <a:r>
                        <a:rPr lang="en-US" sz="2000" kern="100" dirty="0">
                          <a:effectLst/>
                        </a:rPr>
                        <a:t>) </a:t>
                      </a:r>
                      <a:r>
                        <a:rPr lang="en-US" sz="2000" kern="100" dirty="0" err="1">
                          <a:effectLst/>
                        </a:rPr>
                        <a:t>sinh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ra</a:t>
                      </a:r>
                      <a:r>
                        <a:rPr lang="en-US" sz="2000" kern="100" dirty="0">
                          <a:effectLst/>
                        </a:rPr>
                        <a:t>, </a:t>
                      </a:r>
                      <a:r>
                        <a:rPr lang="en-US" sz="2000" kern="100" dirty="0" err="1">
                          <a:effectLst/>
                        </a:rPr>
                        <a:t>lớn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lên</a:t>
                      </a:r>
                      <a:r>
                        <a:rPr lang="en-US" sz="2000" kern="100" dirty="0">
                          <a:effectLst/>
                        </a:rPr>
                        <a:t>.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19002"/>
                  </a:ext>
                </a:extLst>
              </a:tr>
              <a:tr h="9578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000" kern="100" dirty="0">
                          <a:effectLst/>
                        </a:rPr>
                        <a:t>b) </a:t>
                      </a:r>
                      <a:r>
                        <a:rPr lang="en-US" sz="2000" kern="100" dirty="0" err="1">
                          <a:effectLst/>
                        </a:rPr>
                        <a:t>Nhô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lên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khỏi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bề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mặt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và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cao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lên</a:t>
                      </a:r>
                      <a:r>
                        <a:rPr lang="en-US" sz="2000" kern="100" dirty="0">
                          <a:effectLst/>
                        </a:rPr>
                        <a:t>.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019736"/>
                  </a:ext>
                </a:extLst>
              </a:tr>
              <a:tr h="10023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000" kern="100" dirty="0">
                          <a:effectLst/>
                        </a:rPr>
                        <a:t>c) </a:t>
                      </a:r>
                      <a:r>
                        <a:rPr lang="en-US" sz="2000" kern="100" dirty="0" err="1">
                          <a:effectLst/>
                        </a:rPr>
                        <a:t>Được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tạo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ra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và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phát</a:t>
                      </a:r>
                      <a:r>
                        <a:rPr lang="en-US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triển</a:t>
                      </a:r>
                      <a:r>
                        <a:rPr lang="en-US" sz="2000" kern="100" dirty="0">
                          <a:effectLst/>
                        </a:rPr>
                        <a:t>. </a:t>
                      </a:r>
                      <a:endParaRPr lang="en-US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965371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89227E42-F4B6-2B8B-AE31-7DFFE62DEC94}"/>
              </a:ext>
            </a:extLst>
          </p:cNvPr>
          <p:cNvGrpSpPr/>
          <p:nvPr/>
        </p:nvGrpSpPr>
        <p:grpSpPr>
          <a:xfrm>
            <a:off x="1337035" y="1613866"/>
            <a:ext cx="9517930" cy="1121846"/>
            <a:chOff x="251961" y="259667"/>
            <a:chExt cx="8955245" cy="112184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319AA1E-BCE9-0D08-C355-3299B4B5BFE3}"/>
                </a:ext>
              </a:extLst>
            </p:cNvPr>
            <p:cNvGrpSpPr/>
            <p:nvPr/>
          </p:nvGrpSpPr>
          <p:grpSpPr>
            <a:xfrm>
              <a:off x="491098" y="259667"/>
              <a:ext cx="8716108" cy="1121846"/>
              <a:chOff x="546975" y="1878265"/>
              <a:chExt cx="8716108" cy="1121846"/>
            </a:xfrm>
          </p:grpSpPr>
          <p:sp>
            <p:nvSpPr>
              <p:cNvPr id="6" name="Rounded Rectangle 151">
                <a:extLst>
                  <a:ext uri="{FF2B5EF4-FFF2-40B4-BE49-F238E27FC236}">
                    <a16:creationId xmlns:a16="http://schemas.microsoft.com/office/drawing/2014/main" id="{45EA93A0-D5EE-9E5B-CE20-F226830B466F}"/>
                  </a:ext>
                </a:extLst>
              </p:cNvPr>
              <p:cNvSpPr/>
              <p:nvPr/>
            </p:nvSpPr>
            <p:spPr>
              <a:xfrm>
                <a:off x="546975" y="1988771"/>
                <a:ext cx="8716108" cy="101134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A9D7CE-AAFB-9C77-B4A9-97E2F2F641AB}"/>
                  </a:ext>
                </a:extLst>
              </p:cNvPr>
              <p:cNvSpPr txBox="1"/>
              <p:nvPr/>
            </p:nvSpPr>
            <p:spPr>
              <a:xfrm>
                <a:off x="770772" y="1878265"/>
                <a:ext cx="8333335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en-US" sz="2400" b="1">
                    <a:solidFill>
                      <a:sysClr val="windowText" lastClr="000000"/>
                    </a:solidFill>
                    <a:latin typeface="+mj-lt"/>
                  </a:rPr>
                  <a:t>Bài tập 1: </a:t>
                </a:r>
                <a:r>
                  <a:rPr lang="vi-VN" sz="2400">
                    <a:solidFill>
                      <a:sysClr val="windowText" lastClr="000000"/>
                    </a:solidFill>
                    <a:latin typeface="+mj-lt"/>
                  </a:rPr>
                  <a:t>Trong câu sau, từ mọc được dùng với nghĩa nào? Đó là nghĩa gốc hay nghĩa chuyển của từ? </a:t>
                </a:r>
              </a:p>
            </p:txBody>
          </p: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B556D9A-9F07-0DEC-BF4E-593B1D7D4D86}"/>
                </a:ext>
              </a:extLst>
            </p:cNvPr>
            <p:cNvSpPr/>
            <p:nvPr/>
          </p:nvSpPr>
          <p:spPr>
            <a:xfrm>
              <a:off x="251961" y="566349"/>
              <a:ext cx="478273" cy="508482"/>
            </a:xfrm>
            <a:prstGeom prst="ellipse">
              <a:avLst/>
            </a:prstGeom>
            <a:solidFill>
              <a:srgbClr val="F6B36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400" b="1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8FFB5A6-17AF-875C-E7EB-C95082128FC9}"/>
              </a:ext>
            </a:extLst>
          </p:cNvPr>
          <p:cNvSpPr/>
          <p:nvPr/>
        </p:nvSpPr>
        <p:spPr>
          <a:xfrm>
            <a:off x="6234547" y="4525818"/>
            <a:ext cx="459047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kern="100" dirty="0">
                <a:solidFill>
                  <a:schemeClr val="tx1"/>
                </a:solidFill>
                <a:effectLst/>
              </a:rPr>
              <a:t>b)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Nhô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lên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khỏi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bề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mặt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và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cao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kern="100" dirty="0" err="1">
                <a:solidFill>
                  <a:schemeClr val="tx1"/>
                </a:solidFill>
                <a:effectLst/>
              </a:rPr>
              <a:t>lên</a:t>
            </a:r>
            <a:r>
              <a:rPr lang="en-US" sz="2000" kern="100" dirty="0">
                <a:solidFill>
                  <a:schemeClr val="tx1"/>
                </a:solidFill>
                <a:effectLst/>
              </a:rPr>
              <a:t>. </a:t>
            </a:r>
            <a:endParaRPr lang="en-US" sz="20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72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F6BE4D-AEF1-C96E-24DD-919785512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8B527E9-82E9-C01C-D230-76583BB150F1}"/>
              </a:ext>
            </a:extLst>
          </p:cNvPr>
          <p:cNvGrpSpPr/>
          <p:nvPr/>
        </p:nvGrpSpPr>
        <p:grpSpPr>
          <a:xfrm>
            <a:off x="1166113" y="2053236"/>
            <a:ext cx="4297916" cy="2409648"/>
            <a:chOff x="548352" y="1142604"/>
            <a:chExt cx="4695536" cy="268096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07C1AAA-ADFA-DB59-48C2-3B260C25E6D2}"/>
                </a:ext>
              </a:extLst>
            </p:cNvPr>
            <p:cNvGrpSpPr/>
            <p:nvPr/>
          </p:nvGrpSpPr>
          <p:grpSpPr>
            <a:xfrm>
              <a:off x="548352" y="1142604"/>
              <a:ext cx="4695536" cy="2680967"/>
              <a:chOff x="1021880" y="1590471"/>
              <a:chExt cx="4695536" cy="268096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3037A4C-28EF-1545-9AD9-4987C81145FA}"/>
                  </a:ext>
                </a:extLst>
              </p:cNvPr>
              <p:cNvGrpSpPr/>
              <p:nvPr/>
            </p:nvGrpSpPr>
            <p:grpSpPr>
              <a:xfrm>
                <a:off x="1469506" y="1814798"/>
                <a:ext cx="4247910" cy="2456640"/>
                <a:chOff x="773138" y="1722473"/>
                <a:chExt cx="4247910" cy="2456640"/>
              </a:xfrm>
            </p:grpSpPr>
            <p:sp>
              <p:nvSpPr>
                <p:cNvPr id="7" name="Folded Corner 22">
                  <a:extLst>
                    <a:ext uri="{FF2B5EF4-FFF2-40B4-BE49-F238E27FC236}">
                      <a16:creationId xmlns:a16="http://schemas.microsoft.com/office/drawing/2014/main" id="{D0C2B90B-C272-6467-28B2-57F397D4D794}"/>
                    </a:ext>
                  </a:extLst>
                </p:cNvPr>
                <p:cNvSpPr/>
                <p:nvPr/>
              </p:nvSpPr>
              <p:spPr>
                <a:xfrm>
                  <a:off x="773138" y="1722473"/>
                  <a:ext cx="4247910" cy="2456640"/>
                </a:xfrm>
                <a:prstGeom prst="foldedCorner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buClrTx/>
                    <a:defRPr/>
                  </a:pPr>
                  <a:endParaRPr lang="en-US" sz="2400">
                    <a:solidFill>
                      <a:srgbClr val="F8C865"/>
                    </a:solidFill>
                    <a:latin typeface="+mj-lt"/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2C962A2-13F7-0027-A9CF-B3186DF8983C}"/>
                    </a:ext>
                  </a:extLst>
                </p:cNvPr>
                <p:cNvSpPr txBox="1"/>
                <p:nvPr/>
              </p:nvSpPr>
              <p:spPr>
                <a:xfrm>
                  <a:off x="1063529" y="2128466"/>
                  <a:ext cx="3637689" cy="1870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  <a:buClrTx/>
                    <a:defRPr/>
                  </a:pPr>
                  <a:r>
                    <a:rPr lang="en-US" sz="2400" b="1">
                      <a:solidFill>
                        <a:sysClr val="windowText" lastClr="000000"/>
                      </a:solidFill>
                      <a:latin typeface="+mj-lt"/>
                    </a:rPr>
                    <a:t>Bài tập 2: </a:t>
                  </a:r>
                  <a:r>
                    <a:rPr lang="en-US" sz="2400">
                      <a:solidFill>
                        <a:sysClr val="windowText" lastClr="000000"/>
                      </a:solidFill>
                      <a:latin typeface="+mj-lt"/>
                    </a:rPr>
                    <a:t>Tìm một từ đồng nghĩa với từ </a:t>
                  </a:r>
                  <a:r>
                    <a:rPr lang="en-US" sz="2400" b="1">
                      <a:solidFill>
                        <a:sysClr val="windowText" lastClr="000000"/>
                      </a:solidFill>
                      <a:latin typeface="+mj-lt"/>
                    </a:rPr>
                    <a:t>mọc</a:t>
                  </a:r>
                  <a:r>
                    <a:rPr lang="en-US" sz="2400">
                      <a:solidFill>
                        <a:sysClr val="windowText" lastClr="000000"/>
                      </a:solidFill>
                      <a:latin typeface="+mj-lt"/>
                    </a:rPr>
                    <a:t> ở câu trên. </a:t>
                  </a:r>
                  <a:endParaRPr lang="en-US" sz="240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6" name="Picture 12">
                <a:extLst>
                  <a:ext uri="{FF2B5EF4-FFF2-40B4-BE49-F238E27FC236}">
                    <a16:creationId xmlns:a16="http://schemas.microsoft.com/office/drawing/2014/main" id="{1AF9B37C-1194-426C-3743-6BFD8DC57C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20657454">
                <a:off x="1021880" y="1590471"/>
                <a:ext cx="655469" cy="713060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B8F617-3F8C-BDAE-27F2-94BBD96BD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080147">
              <a:off x="3132481" y="1167541"/>
              <a:ext cx="398777" cy="39877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8E0F424-52D8-B7CF-B7FF-E0E769A277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973" y="1767885"/>
            <a:ext cx="4716765" cy="371141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52AAEB-08E3-285B-979D-4DF0A63C72B2}"/>
              </a:ext>
            </a:extLst>
          </p:cNvPr>
          <p:cNvSpPr/>
          <p:nvPr/>
        </p:nvSpPr>
        <p:spPr>
          <a:xfrm>
            <a:off x="1090555" y="4891472"/>
            <a:ext cx="2283417" cy="58782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0606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>
                <a:solidFill>
                  <a:srgbClr val="060606"/>
                </a:solidFill>
                <a:latin typeface="+mj-lt"/>
              </a:rPr>
              <a:t>Nhô lên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BBC3BFB-1684-72A1-F696-3BAF9B2F0A8B}"/>
              </a:ext>
            </a:extLst>
          </p:cNvPr>
          <p:cNvSpPr/>
          <p:nvPr/>
        </p:nvSpPr>
        <p:spPr>
          <a:xfrm>
            <a:off x="3812583" y="4891472"/>
            <a:ext cx="2283417" cy="58782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0606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>
                <a:solidFill>
                  <a:srgbClr val="060606"/>
                </a:solidFill>
                <a:latin typeface="+mj-lt"/>
              </a:rPr>
              <a:t>Xuất hiện</a:t>
            </a:r>
          </a:p>
        </p:txBody>
      </p:sp>
    </p:spTree>
    <p:extLst>
      <p:ext uri="{BB962C8B-B14F-4D97-AF65-F5344CB8AC3E}">
        <p14:creationId xmlns:p14="http://schemas.microsoft.com/office/powerpoint/2010/main" val="354164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CE6C99-E4AC-AC1C-9822-7A159C39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76479CD-31A6-47F6-1C0A-88B607FB2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8402" y="3428999"/>
            <a:ext cx="6835094" cy="30690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6E3AE9-48E4-B579-4F6A-798C6C19CFD8}"/>
              </a:ext>
            </a:extLst>
          </p:cNvPr>
          <p:cNvSpPr txBox="1"/>
          <p:nvPr/>
        </p:nvSpPr>
        <p:spPr>
          <a:xfrm>
            <a:off x="1205745" y="1569467"/>
            <a:ext cx="9780509" cy="1609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 TẬP 3: </a:t>
            </a:r>
            <a:r>
              <a:rPr lang="vi-VN" sz="23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Đặt một câu với nghĩa c của từ </a:t>
            </a:r>
            <a:r>
              <a:rPr lang="vi-VN" sz="23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mọc </a:t>
            </a:r>
            <a:r>
              <a:rPr lang="vi-VN" sz="23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(được tạo ra và phát triển) để nói về sự xuất hiện của những công trình mới ở một </a:t>
            </a:r>
            <a:r>
              <a:rPr lang="en-US" sz="23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vi-VN" sz="23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ùng quê hoặc đô thị. </a:t>
            </a:r>
            <a:endParaRPr lang="en-US" sz="23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DEA8E2A3-EC09-7CA6-A986-3D34FEC3D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149194" y="3393649"/>
            <a:ext cx="3284404" cy="2919015"/>
          </a:xfrm>
          <a:prstGeom prst="rect">
            <a:avLst/>
          </a:prstGeom>
        </p:spPr>
      </p:pic>
      <p:pic>
        <p:nvPicPr>
          <p:cNvPr id="6" name="Google Shape;340;p54">
            <a:extLst>
              <a:ext uri="{FF2B5EF4-FFF2-40B4-BE49-F238E27FC236}">
                <a16:creationId xmlns:a16="http://schemas.microsoft.com/office/drawing/2014/main" id="{48B03C58-A004-E7CA-6025-0A9C0995A043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544" y="5467436"/>
            <a:ext cx="1161173" cy="116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41;p54">
            <a:extLst>
              <a:ext uri="{FF2B5EF4-FFF2-40B4-BE49-F238E27FC236}">
                <a16:creationId xmlns:a16="http://schemas.microsoft.com/office/drawing/2014/main" id="{76052E76-DB17-244E-C6B9-597C245A38E2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54676" flipH="1">
            <a:off x="6492702" y="5367731"/>
            <a:ext cx="1152249" cy="10946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1A61B7-9419-90B8-C486-D9B28531FD5F}"/>
              </a:ext>
            </a:extLst>
          </p:cNvPr>
          <p:cNvSpPr txBox="1"/>
          <p:nvPr/>
        </p:nvSpPr>
        <p:spPr>
          <a:xfrm>
            <a:off x="1130130" y="3940636"/>
            <a:ext cx="6096000" cy="1609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b="1" dirty="0" err="1">
                <a:latin typeface="+mj-lt"/>
              </a:rPr>
              <a:t>Ví</a:t>
            </a:r>
            <a:r>
              <a:rPr lang="en-US" sz="2300" b="1" dirty="0">
                <a:latin typeface="+mj-lt"/>
              </a:rPr>
              <a:t> </a:t>
            </a:r>
            <a:r>
              <a:rPr lang="en-US" sz="2300" b="1" dirty="0" err="1">
                <a:latin typeface="+mj-lt"/>
              </a:rPr>
              <a:t>dụ</a:t>
            </a:r>
            <a:r>
              <a:rPr lang="en-US" sz="2300" b="1" dirty="0">
                <a:latin typeface="+mj-lt"/>
              </a:rPr>
              <a:t>: </a:t>
            </a:r>
            <a:r>
              <a:rPr lang="en-US" sz="2300" dirty="0" err="1">
                <a:latin typeface="+mj-lt"/>
              </a:rPr>
              <a:t>Những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tòa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nhà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cao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tầng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mọc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lên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san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sát</a:t>
            </a:r>
            <a:r>
              <a:rPr lang="en-US" sz="2300" dirty="0">
                <a:latin typeface="+mj-lt"/>
              </a:rPr>
              <a:t>, </a:t>
            </a:r>
            <a:r>
              <a:rPr lang="en-US" sz="2300" dirty="0" err="1">
                <a:latin typeface="+mj-lt"/>
              </a:rPr>
              <a:t>làm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thay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đổi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hoàn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toàn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diện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mạo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của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vùng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quê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yên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bình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ngày</a:t>
            </a:r>
            <a:r>
              <a:rPr lang="en-US" sz="2300" dirty="0">
                <a:latin typeface="+mj-lt"/>
              </a:rPr>
              <a:t> </a:t>
            </a:r>
            <a:r>
              <a:rPr lang="en-US" sz="2300" dirty="0" err="1">
                <a:latin typeface="+mj-lt"/>
              </a:rPr>
              <a:t>nào</a:t>
            </a:r>
            <a:r>
              <a:rPr lang="en-US" sz="23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F91DEF3-DC72-0175-844D-A2A5627F8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6A4A7E9-2AAE-D664-2B78-19F81C45C5CF}"/>
              </a:ext>
            </a:extLst>
          </p:cNvPr>
          <p:cNvGrpSpPr/>
          <p:nvPr/>
        </p:nvGrpSpPr>
        <p:grpSpPr>
          <a:xfrm>
            <a:off x="3708604" y="1392305"/>
            <a:ext cx="4774790" cy="1501039"/>
            <a:chOff x="1077906" y="928477"/>
            <a:chExt cx="9549579" cy="27422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BB6213-E100-968D-7174-2A592C93E279}"/>
                </a:ext>
              </a:extLst>
            </p:cNvPr>
            <p:cNvGrpSpPr/>
            <p:nvPr/>
          </p:nvGrpSpPr>
          <p:grpSpPr>
            <a:xfrm>
              <a:off x="1077906" y="1204311"/>
              <a:ext cx="9549579" cy="2466444"/>
              <a:chOff x="1051751" y="1519237"/>
              <a:chExt cx="9549579" cy="2466444"/>
            </a:xfrm>
          </p:grpSpPr>
          <p:grpSp>
            <p:nvGrpSpPr>
              <p:cNvPr id="10" name="Group 3">
                <a:extLst>
                  <a:ext uri="{FF2B5EF4-FFF2-40B4-BE49-F238E27FC236}">
                    <a16:creationId xmlns:a16="http://schemas.microsoft.com/office/drawing/2014/main" id="{4F342162-C3B3-F098-6671-14077BD995F3}"/>
                  </a:ext>
                </a:extLst>
              </p:cNvPr>
              <p:cNvGrpSpPr/>
              <p:nvPr/>
            </p:nvGrpSpPr>
            <p:grpSpPr>
              <a:xfrm>
                <a:off x="1051751" y="1519237"/>
                <a:ext cx="9549579" cy="2466444"/>
                <a:chOff x="0" y="-47625"/>
                <a:chExt cx="2355171" cy="1947847"/>
              </a:xfrm>
            </p:grpSpPr>
            <p:sp>
              <p:nvSpPr>
                <p:cNvPr id="12" name="Freeform 4">
                  <a:extLst>
                    <a:ext uri="{FF2B5EF4-FFF2-40B4-BE49-F238E27FC236}">
                      <a16:creationId xmlns:a16="http://schemas.microsoft.com/office/drawing/2014/main" id="{65C3F218-E6CD-29A2-E93E-3F3019CFEF6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55171" cy="1900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rgbClr val="9BBB59">
                    <a:lumMod val="20000"/>
                    <a:lumOff val="80000"/>
                  </a:srgbClr>
                </a:solidFill>
              </p:spPr>
              <p:txBody>
                <a:bodyPr/>
                <a:lstStyle/>
                <a:p>
                  <a:pPr defTabSz="457200">
                    <a:buClrTx/>
                    <a:buFontTx/>
                    <a:buNone/>
                    <a:defRPr/>
                  </a:pPr>
                  <a:endParaRPr lang="en-US" sz="2400" kern="1200">
                    <a:solidFill>
                      <a:prstClr val="black"/>
                    </a:solidFill>
                    <a:latin typeface="+mj-lt"/>
                    <a:ea typeface="+mn-ea"/>
                  </a:endParaRPr>
                </a:p>
              </p:txBody>
            </p:sp>
            <p:sp>
              <p:nvSpPr>
                <p:cNvPr id="13" name="TextBox 5">
                  <a:extLst>
                    <a:ext uri="{FF2B5EF4-FFF2-40B4-BE49-F238E27FC236}">
                      <a16:creationId xmlns:a16="http://schemas.microsoft.com/office/drawing/2014/main" id="{D6301EC3-2E63-5964-D572-54246E61F98E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25400" tIns="25400" rIns="25400" bIns="25400" rtlCol="0" anchor="ctr"/>
                <a:lstStyle/>
                <a:p>
                  <a:pPr algn="ctr" defTabSz="457200">
                    <a:buClrTx/>
                    <a:buFontTx/>
                    <a:buNone/>
                    <a:defRPr/>
                  </a:pPr>
                  <a:endParaRPr sz="2400" kern="1200">
                    <a:solidFill>
                      <a:prstClr val="black"/>
                    </a:solidFill>
                    <a:latin typeface="+mj-lt"/>
                    <a:ea typeface="+mn-ea"/>
                  </a:endParaRP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C91477-3861-37D6-E5EA-8746A1FFB4D4}"/>
                  </a:ext>
                </a:extLst>
              </p:cNvPr>
              <p:cNvSpPr txBox="1"/>
              <p:nvPr/>
            </p:nvSpPr>
            <p:spPr>
              <a:xfrm>
                <a:off x="1388563" y="1786791"/>
                <a:ext cx="9212767" cy="2049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457200">
                  <a:lnSpc>
                    <a:spcPct val="150000"/>
                  </a:lnSpc>
                  <a:buClrTx/>
                  <a:buFontTx/>
                  <a:buNone/>
                  <a:defRPr/>
                </a:pPr>
                <a:r>
                  <a:rPr lang="vi-VN" sz="2400" kern="1200" dirty="0">
                    <a:solidFill>
                      <a:sysClr val="windowText" lastClr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Xem lại bài </a:t>
                </a:r>
                <a:r>
                  <a:rPr lang="vi-VN" sz="2400" i="1" kern="1200" dirty="0">
                    <a:solidFill>
                      <a:sysClr val="windowText" lastClr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Ôn tập tiết 3</a:t>
                </a:r>
                <a:r>
                  <a:rPr lang="vi-VN" sz="2400" kern="1200" dirty="0">
                    <a:solidFill>
                      <a:sysClr val="windowText" lastClr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, hiểu nội dung, ý nghĩa bài học.</a:t>
                </a:r>
                <a:endParaRPr lang="en-US" sz="2400" kern="1200" dirty="0">
                  <a:solidFill>
                    <a:sysClr val="windowText" lastClr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ED3BF85-4B21-1CA1-CAE6-528459F95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695227" y="928477"/>
              <a:ext cx="3600289" cy="609990"/>
            </a:xfrm>
            <a:prstGeom prst="rect">
              <a:avLst/>
            </a:prstGeom>
          </p:spPr>
        </p:pic>
      </p:grpSp>
      <p:pic>
        <p:nvPicPr>
          <p:cNvPr id="14" name="Picture 11">
            <a:extLst>
              <a:ext uri="{FF2B5EF4-FFF2-40B4-BE49-F238E27FC236}">
                <a16:creationId xmlns:a16="http://schemas.microsoft.com/office/drawing/2014/main" id="{D4BA38EB-F48D-7B1A-7A0C-E3B346000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0819"/>
          <a:stretch>
            <a:fillRect/>
          </a:stretch>
        </p:blipFill>
        <p:spPr>
          <a:xfrm>
            <a:off x="3324735" y="4957185"/>
            <a:ext cx="5542529" cy="187211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B96416B-BC95-3BA8-839B-3F5AB65A6F99}"/>
              </a:ext>
            </a:extLst>
          </p:cNvPr>
          <p:cNvGrpSpPr/>
          <p:nvPr/>
        </p:nvGrpSpPr>
        <p:grpSpPr>
          <a:xfrm>
            <a:off x="3708604" y="3246544"/>
            <a:ext cx="4774790" cy="1452423"/>
            <a:chOff x="1077906" y="965469"/>
            <a:chExt cx="9549579" cy="290484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936BD4E-7ECD-AFBB-27BB-F020D78F016C}"/>
                </a:ext>
              </a:extLst>
            </p:cNvPr>
            <p:cNvGrpSpPr/>
            <p:nvPr/>
          </p:nvGrpSpPr>
          <p:grpSpPr>
            <a:xfrm>
              <a:off x="1077906" y="1204311"/>
              <a:ext cx="9549579" cy="2666004"/>
              <a:chOff x="1051751" y="1519237"/>
              <a:chExt cx="9549579" cy="2666004"/>
            </a:xfrm>
          </p:grpSpPr>
          <p:grpSp>
            <p:nvGrpSpPr>
              <p:cNvPr id="18" name="Group 3">
                <a:extLst>
                  <a:ext uri="{FF2B5EF4-FFF2-40B4-BE49-F238E27FC236}">
                    <a16:creationId xmlns:a16="http://schemas.microsoft.com/office/drawing/2014/main" id="{AF712218-2986-E7E4-7A98-BEAD5175EA91}"/>
                  </a:ext>
                </a:extLst>
              </p:cNvPr>
              <p:cNvGrpSpPr/>
              <p:nvPr/>
            </p:nvGrpSpPr>
            <p:grpSpPr>
              <a:xfrm>
                <a:off x="1051751" y="1519237"/>
                <a:ext cx="9549579" cy="2666004"/>
                <a:chOff x="0" y="-47625"/>
                <a:chExt cx="2355171" cy="2105447"/>
              </a:xfrm>
            </p:grpSpPr>
            <p:sp>
              <p:nvSpPr>
                <p:cNvPr id="20" name="Freeform 4">
                  <a:extLst>
                    <a:ext uri="{FF2B5EF4-FFF2-40B4-BE49-F238E27FC236}">
                      <a16:creationId xmlns:a16="http://schemas.microsoft.com/office/drawing/2014/main" id="{3ECDA5D6-67A0-69A9-7D67-F75464AF896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55171" cy="20578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rgbClr val="9BBB59">
                    <a:lumMod val="20000"/>
                    <a:lumOff val="80000"/>
                  </a:srgbClr>
                </a:solidFill>
              </p:spPr>
              <p:txBody>
                <a:bodyPr/>
                <a:lstStyle/>
                <a:p>
                  <a:pPr defTabSz="457200">
                    <a:buClrTx/>
                    <a:buFontTx/>
                    <a:buNone/>
                    <a:defRPr/>
                  </a:pPr>
                  <a:endParaRPr lang="en-US" sz="2400" kern="1200">
                    <a:solidFill>
                      <a:prstClr val="black"/>
                    </a:solidFill>
                    <a:latin typeface="+mj-lt"/>
                    <a:ea typeface="+mn-ea"/>
                  </a:endParaRPr>
                </a:p>
              </p:txBody>
            </p:sp>
            <p:sp>
              <p:nvSpPr>
                <p:cNvPr id="21" name="TextBox 5">
                  <a:extLst>
                    <a:ext uri="{FF2B5EF4-FFF2-40B4-BE49-F238E27FC236}">
                      <a16:creationId xmlns:a16="http://schemas.microsoft.com/office/drawing/2014/main" id="{F59037ED-9BBC-759C-CCE3-7F1CC2ADFDA2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25400" tIns="25400" rIns="25400" bIns="25400" rtlCol="0" anchor="ctr"/>
                <a:lstStyle/>
                <a:p>
                  <a:pPr algn="ctr" defTabSz="457200">
                    <a:buClrTx/>
                    <a:buFontTx/>
                    <a:buNone/>
                    <a:defRPr/>
                  </a:pPr>
                  <a:endParaRPr sz="2400" kern="1200">
                    <a:solidFill>
                      <a:prstClr val="black"/>
                    </a:solidFill>
                    <a:latin typeface="+mj-lt"/>
                    <a:ea typeface="+mn-ea"/>
                  </a:endParaRPr>
                </a:p>
              </p:txBody>
            </p: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0FE1C3-A2A7-166C-0747-C2791ED30A04}"/>
                  </a:ext>
                </a:extLst>
              </p:cNvPr>
              <p:cNvSpPr txBox="1"/>
              <p:nvPr/>
            </p:nvSpPr>
            <p:spPr>
              <a:xfrm>
                <a:off x="2022041" y="2535217"/>
                <a:ext cx="757989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457200">
                  <a:buClrTx/>
                  <a:buFontTx/>
                  <a:buNone/>
                  <a:defRPr/>
                </a:pPr>
                <a:r>
                  <a:rPr lang="vi-VN" sz="2400" kern="1200" dirty="0">
                    <a:solidFill>
                      <a:sysClr val="windowText" lastClr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Đọc trước </a:t>
                </a:r>
                <a:r>
                  <a:rPr lang="vi-VN" sz="2400" i="1" kern="1200" dirty="0">
                    <a:solidFill>
                      <a:sysClr val="windowText" lastClr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Ôn tập tiết 4</a:t>
                </a:r>
                <a:r>
                  <a:rPr lang="vi-VN" sz="2400" kern="1200" dirty="0">
                    <a:solidFill>
                      <a:sysClr val="windowText" lastClr="00000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2400" i="1" kern="1200" dirty="0">
                  <a:solidFill>
                    <a:sysClr val="windowText" lastClr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E8CD8F21-71FD-4054-E276-9430B6507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729578" y="965469"/>
              <a:ext cx="3600289" cy="609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344</Words>
  <Application>Microsoft Office PowerPoint</Application>
  <PresentationFormat>Widescreen</PresentationFormat>
  <Paragraphs>29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Arial</vt:lpstr>
      <vt:lpstr>UTM Avo</vt:lpstr>
      <vt:lpstr>Calibri</vt:lpstr>
      <vt:lpstr>Courier New</vt:lpstr>
      <vt:lpstr>2_Office Theme</vt:lpstr>
      <vt:lpstr>Tuần 34 Ôn tập cuối năm Tiết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108</cp:revision>
  <dcterms:created xsi:type="dcterms:W3CDTF">2023-10-19T01:39:18Z</dcterms:created>
  <dcterms:modified xsi:type="dcterms:W3CDTF">2025-03-27T04:08:51Z</dcterms:modified>
</cp:coreProperties>
</file>